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7"/>
  </p:notesMasterIdLst>
  <p:sldIdLst>
    <p:sldId id="395" r:id="rId2"/>
    <p:sldId id="600" r:id="rId3"/>
    <p:sldId id="415" r:id="rId4"/>
    <p:sldId id="394" r:id="rId5"/>
    <p:sldId id="397" r:id="rId6"/>
    <p:sldId id="428" r:id="rId7"/>
    <p:sldId id="429" r:id="rId8"/>
    <p:sldId id="430" r:id="rId9"/>
    <p:sldId id="398" r:id="rId10"/>
    <p:sldId id="399" r:id="rId11"/>
    <p:sldId id="400" r:id="rId12"/>
    <p:sldId id="402" r:id="rId13"/>
    <p:sldId id="410" r:id="rId14"/>
    <p:sldId id="401" r:id="rId15"/>
    <p:sldId id="418" r:id="rId16"/>
    <p:sldId id="419" r:id="rId17"/>
    <p:sldId id="420" r:id="rId18"/>
    <p:sldId id="421" r:id="rId19"/>
    <p:sldId id="422" r:id="rId20"/>
    <p:sldId id="431" r:id="rId21"/>
    <p:sldId id="432" r:id="rId22"/>
    <p:sldId id="423" r:id="rId23"/>
    <p:sldId id="424" r:id="rId24"/>
    <p:sldId id="425" r:id="rId25"/>
    <p:sldId id="426" r:id="rId26"/>
    <p:sldId id="407" r:id="rId27"/>
    <p:sldId id="408" r:id="rId28"/>
    <p:sldId id="412" r:id="rId29"/>
    <p:sldId id="413" r:id="rId30"/>
    <p:sldId id="414" r:id="rId31"/>
    <p:sldId id="417" r:id="rId32"/>
    <p:sldId id="433" r:id="rId33"/>
    <p:sldId id="469" r:id="rId34"/>
    <p:sldId id="468" r:id="rId35"/>
    <p:sldId id="466" r:id="rId36"/>
    <p:sldId id="551" r:id="rId37"/>
    <p:sldId id="552" r:id="rId38"/>
    <p:sldId id="556" r:id="rId39"/>
    <p:sldId id="467" r:id="rId40"/>
    <p:sldId id="434" r:id="rId41"/>
    <p:sldId id="437" r:id="rId42"/>
    <p:sldId id="439" r:id="rId43"/>
    <p:sldId id="441" r:id="rId44"/>
    <p:sldId id="553" r:id="rId45"/>
    <p:sldId id="554" r:id="rId46"/>
    <p:sldId id="555" r:id="rId47"/>
    <p:sldId id="440" r:id="rId48"/>
    <p:sldId id="448" r:id="rId49"/>
    <p:sldId id="449" r:id="rId50"/>
    <p:sldId id="435" r:id="rId51"/>
    <p:sldId id="445" r:id="rId52"/>
    <p:sldId id="443" r:id="rId53"/>
    <p:sldId id="447" r:id="rId54"/>
    <p:sldId id="557" r:id="rId55"/>
    <p:sldId id="458" r:id="rId56"/>
    <p:sldId id="451" r:id="rId57"/>
    <p:sldId id="452" r:id="rId58"/>
    <p:sldId id="453" r:id="rId59"/>
    <p:sldId id="454" r:id="rId60"/>
    <p:sldId id="455" r:id="rId61"/>
    <p:sldId id="479" r:id="rId62"/>
    <p:sldId id="470" r:id="rId63"/>
    <p:sldId id="562" r:id="rId64"/>
    <p:sldId id="563" r:id="rId65"/>
    <p:sldId id="573" r:id="rId66"/>
    <p:sldId id="581" r:id="rId67"/>
    <p:sldId id="576" r:id="rId68"/>
    <p:sldId id="586" r:id="rId69"/>
    <p:sldId id="587" r:id="rId70"/>
    <p:sldId id="572" r:id="rId71"/>
    <p:sldId id="570" r:id="rId72"/>
    <p:sldId id="571" r:id="rId73"/>
    <p:sldId id="568" r:id="rId74"/>
    <p:sldId id="574" r:id="rId75"/>
    <p:sldId id="575" r:id="rId76"/>
    <p:sldId id="578" r:id="rId77"/>
    <p:sldId id="579" r:id="rId78"/>
    <p:sldId id="577" r:id="rId79"/>
    <p:sldId id="591" r:id="rId80"/>
    <p:sldId id="588" r:id="rId81"/>
    <p:sldId id="589" r:id="rId82"/>
    <p:sldId id="481" r:id="rId83"/>
    <p:sldId id="583" r:id="rId84"/>
    <p:sldId id="585" r:id="rId85"/>
    <p:sldId id="584" r:id="rId86"/>
    <p:sldId id="592" r:id="rId87"/>
    <p:sldId id="580" r:id="rId88"/>
    <p:sldId id="480" r:id="rId89"/>
    <p:sldId id="593" r:id="rId90"/>
    <p:sldId id="598" r:id="rId91"/>
    <p:sldId id="595" r:id="rId92"/>
    <p:sldId id="596" r:id="rId93"/>
    <p:sldId id="594" r:id="rId94"/>
    <p:sldId id="599" r:id="rId95"/>
    <p:sldId id="597" r:id="rId9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923"/>
    <a:srgbClr val="3F92FF"/>
    <a:srgbClr val="0076DE"/>
    <a:srgbClr val="3A76DE"/>
    <a:srgbClr val="343434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86" autoAdjust="0"/>
    <p:restoredTop sz="94660"/>
  </p:normalViewPr>
  <p:slideViewPr>
    <p:cSldViewPr snapToGrid="0" snapToObjects="1">
      <p:cViewPr>
        <p:scale>
          <a:sx n="94" d="100"/>
          <a:sy n="94" d="100"/>
        </p:scale>
        <p:origin x="-80" y="-4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theme" Target="theme/theme1.xml"/><Relationship Id="rId10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notesMaster" Target="notesMasters/notesMaster1.xml"/><Relationship Id="rId98" Type="http://schemas.openxmlformats.org/officeDocument/2006/relationships/printerSettings" Target="printerSettings/printerSettings1.bin"/><Relationship Id="rId9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viewProps" Target="viewProps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2138F6-DA4E-0D4C-B414-DE38F5BC74B3}" type="datetimeFigureOut">
              <a:rPr lang="en-US" smtClean="0"/>
              <a:t>6/1/15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A0BCB2-035A-E946-8A5A-DFC8D98786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856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42DB4-5CC1-0A4B-927C-F8416BA499FF}" type="datetimeFigureOut">
              <a:rPr lang="en-US" smtClean="0"/>
              <a:t>6/1/15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A2D9-821C-CB4E-B968-85200D6AD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812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42DB4-5CC1-0A4B-927C-F8416BA499FF}" type="datetimeFigureOut">
              <a:rPr lang="en-US" smtClean="0"/>
              <a:t>6/1/15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A2D9-821C-CB4E-B968-85200D6AD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77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42DB4-5CC1-0A4B-927C-F8416BA499FF}" type="datetimeFigureOut">
              <a:rPr lang="en-US" smtClean="0"/>
              <a:t>6/1/15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A2D9-821C-CB4E-B968-85200D6AD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477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42DB4-5CC1-0A4B-927C-F8416BA499FF}" type="datetimeFigureOut">
              <a:rPr lang="en-US" smtClean="0"/>
              <a:t>6/1/15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A2D9-821C-CB4E-B968-85200D6AD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839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42DB4-5CC1-0A4B-927C-F8416BA499FF}" type="datetimeFigureOut">
              <a:rPr lang="en-US" smtClean="0"/>
              <a:t>6/1/15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A2D9-821C-CB4E-B968-85200D6AD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453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42DB4-5CC1-0A4B-927C-F8416BA499FF}" type="datetimeFigureOut">
              <a:rPr lang="en-US" smtClean="0"/>
              <a:t>6/1/15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A2D9-821C-CB4E-B968-85200D6AD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740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42DB4-5CC1-0A4B-927C-F8416BA499FF}" type="datetimeFigureOut">
              <a:rPr lang="en-US" smtClean="0"/>
              <a:t>6/1/15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A2D9-821C-CB4E-B968-85200D6AD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035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42DB4-5CC1-0A4B-927C-F8416BA499FF}" type="datetimeFigureOut">
              <a:rPr lang="en-US" smtClean="0"/>
              <a:t>6/1/15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A2D9-821C-CB4E-B968-85200D6AD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711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42DB4-5CC1-0A4B-927C-F8416BA499FF}" type="datetimeFigureOut">
              <a:rPr lang="en-US" smtClean="0"/>
              <a:t>6/1/15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A2D9-821C-CB4E-B968-85200D6AD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271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42DB4-5CC1-0A4B-927C-F8416BA499FF}" type="datetimeFigureOut">
              <a:rPr lang="en-US" smtClean="0"/>
              <a:t>6/1/15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A2D9-821C-CB4E-B968-85200D6AD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878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42DB4-5CC1-0A4B-927C-F8416BA499FF}" type="datetimeFigureOut">
              <a:rPr lang="en-US" smtClean="0"/>
              <a:t>6/1/15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DA2D9-821C-CB4E-B968-85200D6AD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200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42DB4-5CC1-0A4B-927C-F8416BA499FF}" type="datetimeFigureOut">
              <a:rPr lang="en-US" smtClean="0"/>
              <a:t>6/1/15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DA2D9-821C-CB4E-B968-85200D6ADE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230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b="1" kern="1200">
          <a:solidFill>
            <a:srgbClr val="FF7923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404040"/>
          </a:solidFill>
          <a:latin typeface="Helvetica Neue Light"/>
          <a:ea typeface="+mn-ea"/>
          <a:cs typeface="Helvetica Neue Light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404040"/>
          </a:solidFill>
          <a:latin typeface="Helvetica Neue Light"/>
          <a:ea typeface="+mn-ea"/>
          <a:cs typeface="Helvetica Neue Light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404040"/>
          </a:solidFill>
          <a:latin typeface="Helvetica Neue Light"/>
          <a:ea typeface="+mn-ea"/>
          <a:cs typeface="Helvetica Neue Light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404040"/>
          </a:solidFill>
          <a:latin typeface="Helvetica Neue Light"/>
          <a:ea typeface="+mn-ea"/>
          <a:cs typeface="Helvetica Neue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404040"/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483524"/>
            <a:ext cx="9144000" cy="1143000"/>
          </a:xfrm>
        </p:spPr>
        <p:txBody>
          <a:bodyPr>
            <a:noAutofit/>
          </a:bodyPr>
          <a:lstStyle/>
          <a:p>
            <a:r>
              <a:rPr lang="en-US" sz="7000" dirty="0" smtClean="0">
                <a:solidFill>
                  <a:srgbClr val="FF7923"/>
                </a:solidFill>
              </a:rPr>
              <a:t>It’s All About Giving Commands</a:t>
            </a:r>
            <a:endParaRPr lang="en-US" sz="7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0983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8561" y="3621648"/>
            <a:ext cx="4045439" cy="323635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396202">
            <a:off x="7522307" y="1973384"/>
            <a:ext cx="12504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rgbClr val="FF7923"/>
                </a:solidFill>
                <a:latin typeface="Century Gothic"/>
                <a:cs typeface="Century Gothic"/>
              </a:rPr>
              <a:t>?</a:t>
            </a:r>
            <a:endParaRPr lang="en-US" sz="8000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6" name="TextBox 5"/>
          <p:cNvSpPr txBox="1"/>
          <p:nvPr/>
        </p:nvSpPr>
        <p:spPr>
          <a:xfrm rot="20185835">
            <a:off x="5761966" y="3136059"/>
            <a:ext cx="833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7923"/>
                </a:solidFill>
                <a:latin typeface="Century Gothic"/>
                <a:cs typeface="Century Gothic"/>
              </a:rPr>
              <a:t>?</a:t>
            </a:r>
            <a:endParaRPr lang="en-US" sz="4000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7" name="TextBox 6"/>
          <p:cNvSpPr txBox="1"/>
          <p:nvPr/>
        </p:nvSpPr>
        <p:spPr>
          <a:xfrm rot="2810714">
            <a:off x="8042811" y="3316511"/>
            <a:ext cx="833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7923"/>
                </a:solidFill>
                <a:latin typeface="Century Gothic"/>
                <a:cs typeface="Century Gothic"/>
              </a:rPr>
              <a:t>?</a:t>
            </a:r>
            <a:endParaRPr lang="en-US" sz="4000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8" name="TextBox 7"/>
          <p:cNvSpPr txBox="1"/>
          <p:nvPr/>
        </p:nvSpPr>
        <p:spPr>
          <a:xfrm rot="20185835">
            <a:off x="6285601" y="2032181"/>
            <a:ext cx="83376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 smtClean="0">
                <a:solidFill>
                  <a:srgbClr val="FF7923"/>
                </a:solidFill>
                <a:latin typeface="Century Gothic"/>
                <a:cs typeface="Century Gothic"/>
              </a:rPr>
              <a:t>?</a:t>
            </a:r>
            <a:endParaRPr lang="en-US" sz="10000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50934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866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5744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83524"/>
            <a:ext cx="8229600" cy="1143000"/>
          </a:xfrm>
        </p:spPr>
        <p:txBody>
          <a:bodyPr>
            <a:noAutofit/>
          </a:bodyPr>
          <a:lstStyle/>
          <a:p>
            <a:r>
              <a:rPr lang="en-US" sz="7000" dirty="0" smtClean="0">
                <a:solidFill>
                  <a:srgbClr val="FF7923"/>
                </a:solidFill>
              </a:rPr>
              <a:t>Let’s Try Again</a:t>
            </a:r>
            <a:endParaRPr lang="en-US" sz="7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16596" y="0"/>
            <a:ext cx="10060595" cy="7684076"/>
          </a:xfrm>
          <a:prstGeom prst="rect">
            <a:avLst/>
          </a:prstGeom>
        </p:spPr>
      </p:pic>
      <p:sp>
        <p:nvSpPr>
          <p:cNvPr id="6" name="Oval Callout 5"/>
          <p:cNvSpPr/>
          <p:nvPr/>
        </p:nvSpPr>
        <p:spPr>
          <a:xfrm>
            <a:off x="3656962" y="224693"/>
            <a:ext cx="5060462" cy="5128846"/>
          </a:xfrm>
          <a:prstGeom prst="wedgeEllipseCallout">
            <a:avLst>
              <a:gd name="adj1" fmla="val -61719"/>
              <a:gd name="adj2" fmla="val -1649"/>
            </a:avLst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00" b="1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477577" y="1524000"/>
            <a:ext cx="400773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 smtClean="0">
                <a:solidFill>
                  <a:srgbClr val="FF7923"/>
                </a:solidFill>
                <a:latin typeface="Century Gothic"/>
                <a:cs typeface="Century Gothic"/>
              </a:rPr>
              <a:t>You have to say at what speed</a:t>
            </a:r>
            <a:endParaRPr lang="en-US" sz="5000" b="1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880234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9329"/>
          <a:stretch/>
        </p:blipFill>
        <p:spPr>
          <a:xfrm>
            <a:off x="1064041" y="-1918"/>
            <a:ext cx="8079959" cy="6859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980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84923" y="0"/>
            <a:ext cx="12192000" cy="6858000"/>
          </a:xfrm>
          <a:prstGeom prst="rect">
            <a:avLst/>
          </a:prstGeom>
        </p:spPr>
      </p:pic>
      <p:sp>
        <p:nvSpPr>
          <p:cNvPr id="5" name="Oval Callout 4"/>
          <p:cNvSpPr/>
          <p:nvPr/>
        </p:nvSpPr>
        <p:spPr>
          <a:xfrm>
            <a:off x="-664307" y="224693"/>
            <a:ext cx="5060462" cy="5128846"/>
          </a:xfrm>
          <a:prstGeom prst="wedgeEllipseCallout">
            <a:avLst>
              <a:gd name="adj1" fmla="val 58967"/>
              <a:gd name="adj2" fmla="val 30751"/>
            </a:avLst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00" b="1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6308" y="1524000"/>
            <a:ext cx="369276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 smtClean="0">
                <a:solidFill>
                  <a:srgbClr val="FF7923"/>
                </a:solidFill>
                <a:latin typeface="Century Gothic"/>
                <a:cs typeface="Century Gothic"/>
              </a:rPr>
              <a:t>Forward</a:t>
            </a:r>
          </a:p>
          <a:p>
            <a:r>
              <a:rPr lang="en-US" sz="5000" b="1" dirty="0" smtClean="0">
                <a:solidFill>
                  <a:srgbClr val="FF7923"/>
                </a:solidFill>
                <a:latin typeface="Century Gothic"/>
                <a:cs typeface="Century Gothic"/>
              </a:rPr>
              <a:t>At speed .5</a:t>
            </a:r>
            <a:endParaRPr lang="en-US" sz="5000" b="1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881704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8561" y="3621648"/>
            <a:ext cx="4045439" cy="323635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396202">
            <a:off x="7522307" y="1973384"/>
            <a:ext cx="12504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rgbClr val="FF7923"/>
                </a:solidFill>
                <a:latin typeface="Century Gothic"/>
                <a:cs typeface="Century Gothic"/>
              </a:rPr>
              <a:t>?</a:t>
            </a:r>
            <a:endParaRPr lang="en-US" sz="8000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6" name="TextBox 5"/>
          <p:cNvSpPr txBox="1"/>
          <p:nvPr/>
        </p:nvSpPr>
        <p:spPr>
          <a:xfrm rot="20185835">
            <a:off x="5761966" y="3136059"/>
            <a:ext cx="833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7923"/>
                </a:solidFill>
                <a:latin typeface="Century Gothic"/>
                <a:cs typeface="Century Gothic"/>
              </a:rPr>
              <a:t>?</a:t>
            </a:r>
            <a:endParaRPr lang="en-US" sz="4000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7" name="TextBox 6"/>
          <p:cNvSpPr txBox="1"/>
          <p:nvPr/>
        </p:nvSpPr>
        <p:spPr>
          <a:xfrm rot="2810714">
            <a:off x="8042811" y="3316511"/>
            <a:ext cx="833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7923"/>
                </a:solidFill>
                <a:latin typeface="Century Gothic"/>
                <a:cs typeface="Century Gothic"/>
              </a:rPr>
              <a:t>?</a:t>
            </a:r>
            <a:endParaRPr lang="en-US" sz="4000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8" name="TextBox 7"/>
          <p:cNvSpPr txBox="1"/>
          <p:nvPr/>
        </p:nvSpPr>
        <p:spPr>
          <a:xfrm rot="20185835">
            <a:off x="6285601" y="2032181"/>
            <a:ext cx="83376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 smtClean="0">
                <a:solidFill>
                  <a:srgbClr val="FF7923"/>
                </a:solidFill>
                <a:latin typeface="Century Gothic"/>
                <a:cs typeface="Century Gothic"/>
              </a:rPr>
              <a:t>?</a:t>
            </a:r>
            <a:endParaRPr lang="en-US" sz="10000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9930334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866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533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83524"/>
            <a:ext cx="8229600" cy="1143000"/>
          </a:xfrm>
        </p:spPr>
        <p:txBody>
          <a:bodyPr>
            <a:noAutofit/>
          </a:bodyPr>
          <a:lstStyle/>
          <a:p>
            <a:r>
              <a:rPr lang="en-US" sz="7000" dirty="0" smtClean="0">
                <a:solidFill>
                  <a:srgbClr val="FF7923"/>
                </a:solidFill>
              </a:rPr>
              <a:t>Let’s Try Again</a:t>
            </a:r>
            <a:endParaRPr lang="en-US" sz="7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16596" y="0"/>
            <a:ext cx="10060595" cy="7684076"/>
          </a:xfrm>
          <a:prstGeom prst="rect">
            <a:avLst/>
          </a:prstGeom>
        </p:spPr>
      </p:pic>
      <p:sp>
        <p:nvSpPr>
          <p:cNvPr id="6" name="Oval Callout 5"/>
          <p:cNvSpPr/>
          <p:nvPr/>
        </p:nvSpPr>
        <p:spPr>
          <a:xfrm>
            <a:off x="3656962" y="224693"/>
            <a:ext cx="5060462" cy="5128846"/>
          </a:xfrm>
          <a:prstGeom prst="wedgeEllipseCallout">
            <a:avLst>
              <a:gd name="adj1" fmla="val -61719"/>
              <a:gd name="adj2" fmla="val -1649"/>
            </a:avLst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00" b="1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42460" y="943456"/>
            <a:ext cx="400773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FF7923"/>
                </a:solidFill>
                <a:latin typeface="Century Gothic"/>
                <a:cs typeface="Century Gothic"/>
              </a:rPr>
              <a:t>You have to talk in a computer language, look at the Not A </a:t>
            </a:r>
            <a:r>
              <a:rPr lang="en-US" sz="4000" b="1" dirty="0" err="1" smtClean="0">
                <a:solidFill>
                  <a:srgbClr val="FF7923"/>
                </a:solidFill>
                <a:latin typeface="Century Gothic"/>
                <a:cs typeface="Century Gothic"/>
              </a:rPr>
              <a:t>Cheatsheet</a:t>
            </a:r>
            <a:endParaRPr lang="en-US" sz="4000" b="1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312683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9329"/>
          <a:stretch/>
        </p:blipFill>
        <p:spPr>
          <a:xfrm>
            <a:off x="1064041" y="-1918"/>
            <a:ext cx="8079959" cy="6859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089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84923" y="0"/>
            <a:ext cx="12192000" cy="6858000"/>
          </a:xfrm>
          <a:prstGeom prst="rect">
            <a:avLst/>
          </a:prstGeom>
        </p:spPr>
      </p:pic>
      <p:sp>
        <p:nvSpPr>
          <p:cNvPr id="5" name="Oval Callout 4"/>
          <p:cNvSpPr/>
          <p:nvPr/>
        </p:nvSpPr>
        <p:spPr>
          <a:xfrm>
            <a:off x="-664307" y="224693"/>
            <a:ext cx="5060462" cy="5128846"/>
          </a:xfrm>
          <a:prstGeom prst="wedgeEllipseCallout">
            <a:avLst>
              <a:gd name="adj1" fmla="val 58967"/>
              <a:gd name="adj2" fmla="val 30751"/>
            </a:avLst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00" b="1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6308" y="1524000"/>
            <a:ext cx="369276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FF7923"/>
                </a:solidFill>
                <a:latin typeface="Century Gothic"/>
                <a:cs typeface="Century Gothic"/>
              </a:rPr>
              <a:t>F</a:t>
            </a:r>
            <a:r>
              <a:rPr lang="en-US" sz="5000" b="1" dirty="0" smtClean="0">
                <a:solidFill>
                  <a:srgbClr val="FF7923"/>
                </a:solidFill>
                <a:latin typeface="Century Gothic"/>
                <a:cs typeface="Century Gothic"/>
              </a:rPr>
              <a:t>orward(.5)</a:t>
            </a:r>
            <a:endParaRPr lang="en-US" sz="5000" b="1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019447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1999" y="0"/>
            <a:ext cx="106274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7938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8561" y="3621648"/>
            <a:ext cx="4045439" cy="323635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396202">
            <a:off x="7522307" y="1973384"/>
            <a:ext cx="12504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rgbClr val="FF7923"/>
                </a:solidFill>
                <a:latin typeface="Century Gothic"/>
                <a:cs typeface="Century Gothic"/>
              </a:rPr>
              <a:t>?</a:t>
            </a:r>
            <a:endParaRPr lang="en-US" sz="8000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6" name="TextBox 5"/>
          <p:cNvSpPr txBox="1"/>
          <p:nvPr/>
        </p:nvSpPr>
        <p:spPr>
          <a:xfrm rot="20185835">
            <a:off x="5761966" y="3136059"/>
            <a:ext cx="833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7923"/>
                </a:solidFill>
                <a:latin typeface="Century Gothic"/>
                <a:cs typeface="Century Gothic"/>
              </a:rPr>
              <a:t>?</a:t>
            </a:r>
            <a:endParaRPr lang="en-US" sz="4000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7" name="TextBox 6"/>
          <p:cNvSpPr txBox="1"/>
          <p:nvPr/>
        </p:nvSpPr>
        <p:spPr>
          <a:xfrm rot="2810714">
            <a:off x="8042811" y="3316511"/>
            <a:ext cx="833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7923"/>
                </a:solidFill>
                <a:latin typeface="Century Gothic"/>
                <a:cs typeface="Century Gothic"/>
              </a:rPr>
              <a:t>?</a:t>
            </a:r>
            <a:endParaRPr lang="en-US" sz="4000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8" name="TextBox 7"/>
          <p:cNvSpPr txBox="1"/>
          <p:nvPr/>
        </p:nvSpPr>
        <p:spPr>
          <a:xfrm rot="20185835">
            <a:off x="6285601" y="2032181"/>
            <a:ext cx="83376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 smtClean="0">
                <a:solidFill>
                  <a:srgbClr val="FF7923"/>
                </a:solidFill>
                <a:latin typeface="Century Gothic"/>
                <a:cs typeface="Century Gothic"/>
              </a:rPr>
              <a:t>?</a:t>
            </a:r>
            <a:endParaRPr lang="en-US" sz="10000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3265433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8561" y="3621648"/>
            <a:ext cx="4045439" cy="323635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20185835">
            <a:off x="5761966" y="3136059"/>
            <a:ext cx="833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7923"/>
                </a:solidFill>
                <a:latin typeface="Century Gothic"/>
                <a:cs typeface="Century Gothic"/>
              </a:rPr>
              <a:t>?</a:t>
            </a:r>
            <a:endParaRPr lang="en-US" sz="4000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7" name="TextBox 6"/>
          <p:cNvSpPr txBox="1"/>
          <p:nvPr/>
        </p:nvSpPr>
        <p:spPr>
          <a:xfrm rot="2810714">
            <a:off x="8042811" y="3316511"/>
            <a:ext cx="833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7923"/>
                </a:solidFill>
                <a:latin typeface="Century Gothic"/>
                <a:cs typeface="Century Gothic"/>
              </a:rPr>
              <a:t>?</a:t>
            </a:r>
            <a:endParaRPr lang="en-US" sz="4000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10" name="Rounded Rectangular Callout 9"/>
          <p:cNvSpPr/>
          <p:nvPr/>
        </p:nvSpPr>
        <p:spPr>
          <a:xfrm>
            <a:off x="621535" y="334685"/>
            <a:ext cx="7661098" cy="2490163"/>
          </a:xfrm>
          <a:prstGeom prst="wedgeRoundRectCallout">
            <a:avLst>
              <a:gd name="adj1" fmla="val 32088"/>
              <a:gd name="adj2" fmla="val 80946"/>
              <a:gd name="adj3" fmla="val 16667"/>
            </a:avLst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-140962" y="875837"/>
            <a:ext cx="9144000" cy="1143000"/>
          </a:xfrm>
        </p:spPr>
        <p:txBody>
          <a:bodyPr>
            <a:noAutofit/>
          </a:bodyPr>
          <a:lstStyle/>
          <a:p>
            <a:r>
              <a:rPr lang="en-US" sz="4000" dirty="0" err="1" smtClean="0"/>
              <a:t>Yo</a:t>
            </a:r>
            <a:r>
              <a:rPr lang="en-US" sz="4000" dirty="0" smtClean="0"/>
              <a:t> dude, I don’t know what “Forward” means</a:t>
            </a:r>
            <a:endParaRPr lang="en-US" sz="4000" dirty="0">
              <a:solidFill>
                <a:srgbClr val="FF79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57423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866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1261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83524"/>
            <a:ext cx="8229600" cy="1143000"/>
          </a:xfrm>
        </p:spPr>
        <p:txBody>
          <a:bodyPr>
            <a:noAutofit/>
          </a:bodyPr>
          <a:lstStyle/>
          <a:p>
            <a:r>
              <a:rPr lang="en-US" sz="7000" dirty="0" smtClean="0">
                <a:solidFill>
                  <a:srgbClr val="FF7923"/>
                </a:solidFill>
              </a:rPr>
              <a:t>Let’s Try Again</a:t>
            </a:r>
            <a:endParaRPr lang="en-US" sz="7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16596" y="0"/>
            <a:ext cx="10060595" cy="7684076"/>
          </a:xfrm>
          <a:prstGeom prst="rect">
            <a:avLst/>
          </a:prstGeom>
        </p:spPr>
      </p:pic>
      <p:sp>
        <p:nvSpPr>
          <p:cNvPr id="6" name="Oval Callout 5"/>
          <p:cNvSpPr/>
          <p:nvPr/>
        </p:nvSpPr>
        <p:spPr>
          <a:xfrm>
            <a:off x="3656962" y="224693"/>
            <a:ext cx="5060462" cy="5128846"/>
          </a:xfrm>
          <a:prstGeom prst="wedgeEllipseCallout">
            <a:avLst>
              <a:gd name="adj1" fmla="val -61719"/>
              <a:gd name="adj2" fmla="val -1649"/>
            </a:avLst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00" b="1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42460" y="943456"/>
            <a:ext cx="400773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FF7923"/>
                </a:solidFill>
                <a:latin typeface="Century Gothic"/>
                <a:cs typeface="Century Gothic"/>
              </a:rPr>
              <a:t>Capitalization matters, look at the Not A </a:t>
            </a:r>
            <a:r>
              <a:rPr lang="en-US" sz="4000" b="1" dirty="0" err="1" smtClean="0">
                <a:solidFill>
                  <a:srgbClr val="FF7923"/>
                </a:solidFill>
                <a:latin typeface="Century Gothic"/>
                <a:cs typeface="Century Gothic"/>
              </a:rPr>
              <a:t>Cheatsheet</a:t>
            </a:r>
            <a:r>
              <a:rPr lang="en-US" sz="4000" b="1" dirty="0" smtClean="0">
                <a:solidFill>
                  <a:srgbClr val="FF7923"/>
                </a:solidFill>
                <a:latin typeface="Century Gothic"/>
                <a:cs typeface="Century Gothic"/>
              </a:rPr>
              <a:t> Carefully!</a:t>
            </a:r>
            <a:endParaRPr lang="en-US" sz="4000" b="1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2621910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9329"/>
          <a:stretch/>
        </p:blipFill>
        <p:spPr>
          <a:xfrm>
            <a:off x="1064041" y="-1918"/>
            <a:ext cx="8079959" cy="6859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2731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84923" y="0"/>
            <a:ext cx="12192000" cy="6858000"/>
          </a:xfrm>
          <a:prstGeom prst="rect">
            <a:avLst/>
          </a:prstGeom>
        </p:spPr>
      </p:pic>
      <p:sp>
        <p:nvSpPr>
          <p:cNvPr id="5" name="Oval Callout 4"/>
          <p:cNvSpPr/>
          <p:nvPr/>
        </p:nvSpPr>
        <p:spPr>
          <a:xfrm>
            <a:off x="-664307" y="224693"/>
            <a:ext cx="5060462" cy="5128846"/>
          </a:xfrm>
          <a:prstGeom prst="wedgeEllipseCallout">
            <a:avLst>
              <a:gd name="adj1" fmla="val 58967"/>
              <a:gd name="adj2" fmla="val 30751"/>
            </a:avLst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00" b="1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6308" y="1524000"/>
            <a:ext cx="369276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FF7923"/>
                </a:solidFill>
                <a:latin typeface="Century Gothic"/>
                <a:cs typeface="Century Gothic"/>
              </a:rPr>
              <a:t>f</a:t>
            </a:r>
            <a:r>
              <a:rPr lang="en-US" sz="5000" b="1" dirty="0" smtClean="0">
                <a:solidFill>
                  <a:srgbClr val="FF7923"/>
                </a:solidFill>
                <a:latin typeface="Century Gothic"/>
                <a:cs typeface="Century Gothic"/>
              </a:rPr>
              <a:t>orward(.5)</a:t>
            </a:r>
            <a:endParaRPr lang="en-US" sz="5000" b="1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751228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1940" y="4523154"/>
            <a:ext cx="2157046" cy="215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193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91" y="4386384"/>
            <a:ext cx="2157046" cy="215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653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422 0.04233 C -0.06751 0.04094 0.00816 0.03816 0.08469 0.03261 C 0.08955 0.03308 0.10413 0.03284 0.09944 0.03446 C 0.09024 0.03701 0.08053 0.03539 0.0715 0.03655 C 0.01822 0.0421 -0.03315 0.04487 -0.08678 0.04626 C -0.10031 0.04695 -0.11993 0.04557 -0.13381 0.05227 C -0.13676 0.05158 -0.14058 0.05297 -0.14266 0.05019 C -0.14388 0.04834 -0.13988 0.04626 -0.13815 0.04626 C -0.12791 0.04557 -0.11767 0.04765 -0.10743 0.04834 C -0.09355 0.04904 -0.07966 0.0495 -0.06595 0.05019 C -0.02586 0.05945 0.03384 0.04765 0.07723 0.04441 C 0.05293 0.04927 0.02933 0.04904 0.00503 0.05019 C -0.02933 0.04881 -0.06317 0.05112 -0.09702 0.04834 C -0.04148 0.04765 0.0144 0.04742 0.06994 0.04626 C 0.07428 0.04603 0.07862 0.0451 0.0833 0.04441 C 0.0866 0.04372 0.09701 0.0421 0.09354 0.04233 C 0.06109 0.04279 -0.00399 0.04626 -0.00399 0.04626 C -0.09025 0.0414 -0.05207 0.04094 -0.11767 0.04441 C -0.12843 0.04649 -0.16054 0.04603 -0.12496 0.05019 C -0.05085 0.04881 0.02239 0.04603 0.09649 0.04441 C 0.10083 0.04372 0.10534 0.04418 0.10968 0.04233 C 0.11124 0.04163 0.10691 0.04048 0.10534 0.04048 C 0.08955 0.04048 0.07393 0.04163 0.05814 0.04233 C 0.05068 0.04302 0.04321 0.04418 0.0361 0.04441 C -0.01736 0.04534 -0.07029 0.04325 -0.12357 0.04626 C -0.14162 0.04719 -0.06873 0.05019 -0.06873 0.05019 C -0.03679 0.0613 0.04408 0.05274 0.06855 0.05227 C 0.07775 0.05158 0.08712 0.05112 0.09649 0.05019 C 0.09944 0.04973 0.10257 0.04904 0.10534 0.04834 C 0.10691 0.04788 0.11124 0.04626 0.10968 0.04626 C 0.084 0.04626 0.05849 0.04765 0.03315 0.04834 C 0.01822 0.05019 0.00312 0.0495 -0.01146 0.05413 C -0.03246 0.05343 -0.05363 0.05227 -0.07498 0.05227 C -0.09216 0.05227 -0.14335 0.05204 -0.12652 0.05413 C -0.09216 0.05783 -0.02326 0.05806 -0.02326 0.05806 C 0.01215 0.05736 0.04755 0.05713 0.0833 0.05621 C 0.09042 0.05598 0.11263 0.05413 0.10534 0.05413 C 0.084 0.05413 0.063 0.05551 0.04182 0.05621 C 0.03436 0.05667 0.0269 0.05783 0.01961 0.05806 C -0.01979 0.05898 -0.05918 0.05875 -0.09858 0.06014 C -0.10118 0.06014 -0.10847 0.06199 -0.10587 0.06199 C -0.06474 0.06014 -0.02308 0.0569 0.01822 0.05413 C 0.03627 0.05066 0.09094 0.05459 0.07289 0.05413 C 0.03679 0.05274 0.00087 0.05135 -0.03506 0.05019 C -0.06508 0.05089 -0.09511 0.05066 -0.12496 0.05227 C -0.13069 0.05251 -0.11437 0.0532 -0.10882 0.05413 C -0.08678 0.05713 -0.04235 0.06199 -0.04235 0.06199 C 0.00642 0.06037 0.06213 0.0643 0.11263 0.05413 C 0.07237 0.0495 0.03367 0.04927 -0.00677 0.04834 C -0.01545 0.04765 -0.02378 0.04603 -0.03211 0.04626 C -0.06873 0.04672 -0.14127 0.05019 -0.14127 0.05019 C -0.084 0.06893 -0.13364 0.05413 0.01076 0.05019 C 0.03384 0.04834 0.05692 0.0458 0.08018 0.04441 C 0.01249 0.07032 0.08643 0.04325 -0.10743 0.05019 C -0.11246 0.05019 -0.09771 0.05343 -0.09268 0.05413 C -0.06855 0.05667 -0.07966 0.05528 -0.05849 0.05806 C -0.00538 0.05736 0.04755 0.05736 0.10083 0.05621 C 0.10274 0.05598 0.10881 0.05413 0.10691 0.05413 C 0.08955 0.05413 0.0722 0.05551 0.05501 0.05621 C -0.00469 0.05366 -0.06387 0.05644 -0.12357 0.05413 C -0.12531 0.0532 -0.13468 0.04927 -0.1352 0.05019 C -0.13676 0.05135 -0.13381 0.05482 -0.13225 0.05621 C -0.12895 0.05898 -0.12461 0.05991 -0.12062 0.06199 C -0.06595 0.06037 -0.01146 0.0576 0.04321 0.05413 C 0.04807 0.05274 0.05293 0.05066 0.05814 0.05019 C 0.07185 0.04857 0.11315 0.04881 0.09944 0.04834 C 0.03054 0.0458 -0.03836 0.04557 -0.10743 0.04441 C -0.13173 0.04487 -0.1555 0.04441 -0.17963 0.04626 C -0.18553 0.04649 -0.16783 0.04788 -0.16192 0.04834 C -0.14075 0.0495 -0.05797 0.05181 -0.0453 0.05227 C 0.16921 0.04904 0.13138 0.0458 0.05814 0.05413 C 0.05415 0.05436 0.05033 0.05551 0.04616 0.05621 C -0.01267 0.05505 -0.06317 0.05297 -0.11923 0.04834 C -0.12617 0.04881 -0.13329 0.04834 -0.13971 0.05019 C -0.14162 0.05066 -0.13589 0.05181 -0.13381 0.05227 C -0.12912 0.0532 -0.12426 0.0532 -0.11923 0.05413 C -0.10847 0.05574 -0.09771 0.05806 -0.08678 0.06014 C -0.03749 0.05945 0.01197 0.05921 0.06109 0.05806 C 0.07584 0.0576 0.10534 0.05227 0.10534 0.05227 C 0.1371 0.04302 0.1194 0.04881 0.0361 0.05227 C 0.0118 0.0532 -0.01232 0.05482 -0.03645 0.05621 C -0.0604 0.05551 -0.08469 0.05598 -0.10882 0.05413 C -0.11767 0.0532 -0.09112 0.05297 -0.08209 0.05227 C -0.07498 0.05158 -0.06751 0.05042 -0.06005 0.05019 C -0.03506 0.04904 -0.00989 0.04904 0.01527 0.04834 C 0.03141 0.04765 0.0479 0.04695 0.06421 0.04626 C 0.06716 0.04557 0.07584 0.04418 0.07289 0.04441 C 0.03992 0.04626 0.00694 0.05019 -0.02621 0.05227 C -0.0545 0.05551 -0.07532 0.05528 -0.10587 0.05413 C -0.11923 0.04857 -0.10621 0.05343 -0.13676 0.05019 C -0.14023 0.04973 -0.15064 0.04834 -0.14717 0.04834 C -0.11333 0.04834 -0.07931 0.0495 -0.0453 0.05019 C -0.00729 0.05413 0.03054 0.05274 0.06855 0.05806 C 0.00399 0.05921 -0.05328 0.06199 -0.11628 0.06014 C -0.13537 0.04256 -0.17945 0.05181 -0.07498 0.05413 C -0.0302 0.05482 0.01458 0.05551 0.0597 0.05621 C 0.07428 0.05551 0.08903 0.0569 0.10378 0.05413 C 0.10812 0.0532 0.0951 0.05042 0.09077 0.05019 C 0.07966 0.0495 0.06907 0.04857 0.05814 0.04834 C 0.02759 0.04719 -0.00295 0.04695 -0.0335 0.04626 C -0.05519 0.04302 -0.07619 0.03585 -0.09702 0.04626 C -0.07255 0.04788 -0.04773 0.04973 -0.02326 0.05227 C 0.01059 0.05042 0.04373 0.04695 0.07723 0.04441 C 0.05068 0.034 0.02395 0.04256 -0.00226 0.04626 C -0.02013 0.04857 -0.03801 0.04857 -0.05571 0.05019 C -0.06699 0.0495 -0.07845 0.04927 -0.08955 0.04834 C -0.09181 0.04811 -0.09355 0.04649 -0.09545 0.04626 C -0.10656 0.04441 -0.12791 0.04233 -0.12791 0.04233 C -0.05276 0.03932 0.01822 0.03678 0.09354 0.0384 C 0.15238 0.05898 -0.06821 0.03701 -0.08365 0.03655 C -0.10309 0.03701 -0.12218 0.03701 -0.14127 0.0384 C -0.14318 0.0384 -0.14908 0.03978 -0.14717 0.04048 C -0.14127 0.04233 -0.13537 0.04163 -0.1293 0.04233 C -0.05137 0.03886 0.0269 0.04187 0.10534 0.04048 C 0.04998 0.04603 -0.00156 0.04904 -0.05849 0.05019 C -0.08244 0.06153 -0.11003 0.05806 -0.13381 0.04834 C -0.12444 0.06107 -0.11298 0.06014 -0.09997 0.06199 C -0.07307 0.06962 -0.0427 0.065 -0.01579 0.06407 C 0.01683 0.05898 0.04929 0.05389 0.08174 0.05019 C 0.01301 0.04904 -0.05884 0.04348 -0.12791 0.04834 C -0.13086 0.04881 -0.13398 0.04927 -0.13676 0.05019 C -0.13884 0.05066 -0.14092 0.05389 -0.14266 0.05227 C -0.14457 0.04996 -0.1437 0.04557 -0.14422 0.04233 Z " pathEditMode="relative" ptsTypes="fffffffffffffffffffffffffffffffffffffffffffffffffffffffffffffffffffffffffffffffffffffffffffffffffffffffffffffffffffffffffff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83524"/>
            <a:ext cx="8229600" cy="1143000"/>
          </a:xfrm>
        </p:spPr>
        <p:txBody>
          <a:bodyPr>
            <a:noAutofit/>
          </a:bodyPr>
          <a:lstStyle/>
          <a:p>
            <a:r>
              <a:rPr lang="en-US" sz="7000" dirty="0" smtClean="0">
                <a:solidFill>
                  <a:srgbClr val="FF7923"/>
                </a:solidFill>
              </a:rPr>
              <a:t>Let’s Try Again</a:t>
            </a:r>
            <a:endParaRPr lang="en-US" sz="7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16596" y="0"/>
            <a:ext cx="10060595" cy="7684076"/>
          </a:xfrm>
          <a:prstGeom prst="rect">
            <a:avLst/>
          </a:prstGeom>
        </p:spPr>
      </p:pic>
      <p:sp>
        <p:nvSpPr>
          <p:cNvPr id="6" name="Oval Callout 5"/>
          <p:cNvSpPr/>
          <p:nvPr/>
        </p:nvSpPr>
        <p:spPr>
          <a:xfrm>
            <a:off x="3656962" y="224693"/>
            <a:ext cx="5060462" cy="5128846"/>
          </a:xfrm>
          <a:prstGeom prst="wedgeEllipseCallout">
            <a:avLst>
              <a:gd name="adj1" fmla="val -61719"/>
              <a:gd name="adj2" fmla="val -1649"/>
            </a:avLst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00" b="1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79400" y="937703"/>
            <a:ext cx="413293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FF7923"/>
                </a:solidFill>
                <a:latin typeface="Century Gothic"/>
                <a:cs typeface="Century Gothic"/>
              </a:rPr>
              <a:t>If you don’t want your robot to go forever, you have to tell it how long it should go!</a:t>
            </a:r>
            <a:endParaRPr lang="en-US" sz="4000" b="1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633318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9329"/>
          <a:stretch/>
        </p:blipFill>
        <p:spPr>
          <a:xfrm>
            <a:off x="1064041" y="-1918"/>
            <a:ext cx="8079959" cy="6859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834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483524"/>
            <a:ext cx="9144000" cy="1143000"/>
          </a:xfrm>
        </p:spPr>
        <p:txBody>
          <a:bodyPr>
            <a:noAutofit/>
          </a:bodyPr>
          <a:lstStyle/>
          <a:p>
            <a:r>
              <a:rPr lang="en-US" sz="7000" dirty="0" smtClean="0"/>
              <a:t>Like A King</a:t>
            </a:r>
            <a:endParaRPr lang="en-US" sz="7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4241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84923" y="0"/>
            <a:ext cx="12192000" cy="6858000"/>
          </a:xfrm>
          <a:prstGeom prst="rect">
            <a:avLst/>
          </a:prstGeom>
        </p:spPr>
      </p:pic>
      <p:sp>
        <p:nvSpPr>
          <p:cNvPr id="5" name="Oval Callout 4"/>
          <p:cNvSpPr/>
          <p:nvPr/>
        </p:nvSpPr>
        <p:spPr>
          <a:xfrm>
            <a:off x="-664307" y="224693"/>
            <a:ext cx="5060462" cy="5128846"/>
          </a:xfrm>
          <a:prstGeom prst="wedgeEllipseCallout">
            <a:avLst>
              <a:gd name="adj1" fmla="val 58967"/>
              <a:gd name="adj2" fmla="val 30751"/>
            </a:avLst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00" b="1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27977" y="1524000"/>
            <a:ext cx="45862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FF7923"/>
                </a:solidFill>
                <a:latin typeface="Century Gothic"/>
                <a:cs typeface="Century Gothic"/>
              </a:rPr>
              <a:t>f</a:t>
            </a:r>
            <a:r>
              <a:rPr lang="en-US" sz="5000" b="1" dirty="0" smtClean="0">
                <a:solidFill>
                  <a:srgbClr val="FF7923"/>
                </a:solidFill>
                <a:latin typeface="Century Gothic"/>
                <a:cs typeface="Century Gothic"/>
              </a:rPr>
              <a:t>orward(1, 2)</a:t>
            </a:r>
            <a:endParaRPr lang="en-US" sz="5000" b="1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523878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1940" y="4523154"/>
            <a:ext cx="2157046" cy="215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464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99723" y="0"/>
            <a:ext cx="13268427" cy="7455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817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-245407" y="2699730"/>
            <a:ext cx="9703552" cy="1143000"/>
          </a:xfrm>
        </p:spPr>
        <p:txBody>
          <a:bodyPr>
            <a:noAutofit/>
          </a:bodyPr>
          <a:lstStyle/>
          <a:p>
            <a:r>
              <a:rPr lang="en-US" sz="6000" dirty="0" smtClean="0">
                <a:solidFill>
                  <a:srgbClr val="FF7923"/>
                </a:solidFill>
              </a:rPr>
              <a:t>Don’t Be Like This</a:t>
            </a:r>
            <a:endParaRPr lang="en-US" sz="6000" dirty="0">
              <a:solidFill>
                <a:srgbClr val="FF79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2445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866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000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4575904" cy="6863856"/>
            <a:chOff x="4575904" y="-5856"/>
            <a:chExt cx="4575904" cy="6863856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5904" y="-5856"/>
              <a:ext cx="4575904" cy="6863856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/>
            <a:srcRect t="45396" b="42270"/>
            <a:stretch/>
          </p:blipFill>
          <p:spPr>
            <a:xfrm>
              <a:off x="4575904" y="3115936"/>
              <a:ext cx="4562446" cy="846595"/>
            </a:xfrm>
            <a:prstGeom prst="rect">
              <a:avLst/>
            </a:prstGeom>
          </p:spPr>
        </p:pic>
      </p:grpSp>
      <p:sp>
        <p:nvSpPr>
          <p:cNvPr id="7" name="Oval Callout 6"/>
          <p:cNvSpPr/>
          <p:nvPr/>
        </p:nvSpPr>
        <p:spPr>
          <a:xfrm>
            <a:off x="4575904" y="413833"/>
            <a:ext cx="5060462" cy="5128846"/>
          </a:xfrm>
          <a:prstGeom prst="wedgeEllipseCallout">
            <a:avLst>
              <a:gd name="adj1" fmla="val -51306"/>
              <a:gd name="adj2" fmla="val 47083"/>
            </a:avLst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 smtClean="0">
                <a:solidFill>
                  <a:srgbClr val="FF7923"/>
                </a:solidFill>
                <a:latin typeface="Century Gothic"/>
                <a:cs typeface="Century Gothic"/>
              </a:rPr>
              <a:t>Why So Frustrated?</a:t>
            </a:r>
            <a:endParaRPr lang="en-US" sz="5000" b="1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40224902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1052" y="0"/>
            <a:ext cx="51361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680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866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8923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94035" y="147477"/>
            <a:ext cx="9703552" cy="1143000"/>
          </a:xfrm>
        </p:spPr>
        <p:txBody>
          <a:bodyPr>
            <a:noAutofit/>
          </a:bodyPr>
          <a:lstStyle/>
          <a:p>
            <a:r>
              <a:rPr lang="en-US" sz="6000" dirty="0" smtClean="0">
                <a:solidFill>
                  <a:srgbClr val="FF7923"/>
                </a:solidFill>
              </a:rPr>
              <a:t>Help Me Get My PS4</a:t>
            </a:r>
            <a:endParaRPr lang="en-US" sz="6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4865" t="6107" r="12336" b="7018"/>
          <a:stretch/>
        </p:blipFill>
        <p:spPr>
          <a:xfrm>
            <a:off x="1432233" y="1408042"/>
            <a:ext cx="5972144" cy="5463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6828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-245407" y="2699730"/>
            <a:ext cx="9703552" cy="1143000"/>
          </a:xfrm>
        </p:spPr>
        <p:txBody>
          <a:bodyPr>
            <a:noAutofit/>
          </a:bodyPr>
          <a:lstStyle/>
          <a:p>
            <a:r>
              <a:rPr lang="en-US" sz="6000" dirty="0" smtClean="0">
                <a:solidFill>
                  <a:srgbClr val="FF7923"/>
                </a:solidFill>
              </a:rPr>
              <a:t>Twitch Plays </a:t>
            </a:r>
            <a:r>
              <a:rPr lang="en-US" sz="6000" dirty="0" err="1" smtClean="0">
                <a:solidFill>
                  <a:srgbClr val="FF7923"/>
                </a:solidFill>
              </a:rPr>
              <a:t>Pokemon</a:t>
            </a:r>
            <a:endParaRPr lang="en-US" sz="6000" dirty="0">
              <a:solidFill>
                <a:srgbClr val="FF79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5380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84923" y="0"/>
            <a:ext cx="12192000" cy="6858000"/>
          </a:xfrm>
          <a:prstGeom prst="rect">
            <a:avLst/>
          </a:prstGeom>
        </p:spPr>
      </p:pic>
      <p:sp>
        <p:nvSpPr>
          <p:cNvPr id="5" name="Oval Callout 4"/>
          <p:cNvSpPr/>
          <p:nvPr/>
        </p:nvSpPr>
        <p:spPr>
          <a:xfrm>
            <a:off x="0" y="224693"/>
            <a:ext cx="4200770" cy="5128846"/>
          </a:xfrm>
          <a:prstGeom prst="wedgeEllipseCallout">
            <a:avLst>
              <a:gd name="adj1" fmla="val 58967"/>
              <a:gd name="adj2" fmla="val 30751"/>
            </a:avLst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 smtClean="0">
                <a:solidFill>
                  <a:srgbClr val="FF7923"/>
                </a:solidFill>
                <a:latin typeface="Century Gothic"/>
                <a:cs typeface="Century Gothic"/>
              </a:rPr>
              <a:t>Forward</a:t>
            </a:r>
            <a:endParaRPr lang="en-US" sz="5000" b="1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1450885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00" y="0"/>
            <a:ext cx="83872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04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579" y="0"/>
            <a:ext cx="7920681" cy="526964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5510936"/>
            <a:ext cx="9144000" cy="1143000"/>
          </a:xfrm>
        </p:spPr>
        <p:txBody>
          <a:bodyPr>
            <a:noAutofit/>
          </a:bodyPr>
          <a:lstStyle/>
          <a:p>
            <a:r>
              <a:rPr lang="en-US" sz="6000" dirty="0" smtClean="0">
                <a:solidFill>
                  <a:srgbClr val="FF7923"/>
                </a:solidFill>
              </a:rPr>
              <a:t>BLINDFOLDED</a:t>
            </a:r>
            <a:endParaRPr lang="en-US" sz="6000" dirty="0">
              <a:solidFill>
                <a:srgbClr val="FF79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23235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72700" y="1524259"/>
            <a:ext cx="12965881" cy="6009239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208545"/>
            <a:ext cx="9144000" cy="1143000"/>
          </a:xfrm>
        </p:spPr>
        <p:txBody>
          <a:bodyPr>
            <a:noAutofit/>
          </a:bodyPr>
          <a:lstStyle/>
          <a:p>
            <a:r>
              <a:rPr lang="en-US" sz="5000" dirty="0" smtClean="0">
                <a:solidFill>
                  <a:srgbClr val="FF7923"/>
                </a:solidFill>
              </a:rPr>
              <a:t>This is my instruction manual</a:t>
            </a:r>
            <a:endParaRPr lang="en-US" sz="5000" dirty="0">
              <a:solidFill>
                <a:srgbClr val="FF79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09477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208545"/>
            <a:ext cx="9144000" cy="1143000"/>
          </a:xfrm>
        </p:spPr>
        <p:txBody>
          <a:bodyPr>
            <a:noAutofit/>
          </a:bodyPr>
          <a:lstStyle/>
          <a:p>
            <a:r>
              <a:rPr lang="en-US" sz="5000" dirty="0" smtClean="0"/>
              <a:t>Real Programmers Read &amp; Google How To Do Things</a:t>
            </a:r>
            <a:endParaRPr lang="en-US" sz="5000" dirty="0">
              <a:solidFill>
                <a:srgbClr val="FF7923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139" y="1767439"/>
            <a:ext cx="7634075" cy="5084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273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0506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994" y="483700"/>
            <a:ext cx="6094987" cy="6348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673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9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2142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72700" y="1524259"/>
            <a:ext cx="12965881" cy="6009239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208545"/>
            <a:ext cx="9144000" cy="1143000"/>
          </a:xfrm>
        </p:spPr>
        <p:txBody>
          <a:bodyPr>
            <a:noAutofit/>
          </a:bodyPr>
          <a:lstStyle/>
          <a:p>
            <a:r>
              <a:rPr lang="en-US" sz="5000" dirty="0" smtClean="0"/>
              <a:t>You Will Need New Commands To Guide Me</a:t>
            </a:r>
            <a:endParaRPr lang="en-US" sz="5000" dirty="0">
              <a:solidFill>
                <a:srgbClr val="FF79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0616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83524"/>
            <a:ext cx="8229600" cy="1143000"/>
          </a:xfrm>
        </p:spPr>
        <p:txBody>
          <a:bodyPr>
            <a:noAutofit/>
          </a:bodyPr>
          <a:lstStyle/>
          <a:p>
            <a:r>
              <a:rPr lang="en-US" sz="7000" dirty="0" smtClean="0">
                <a:solidFill>
                  <a:srgbClr val="FF7923"/>
                </a:solidFill>
              </a:rPr>
              <a:t>So a minute to checkout the sheet with your partner.</a:t>
            </a:r>
            <a:endParaRPr lang="en-US" sz="7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390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3489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1039" y="-1531620"/>
            <a:ext cx="10130962" cy="8389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627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8561" y="3621648"/>
            <a:ext cx="4045439" cy="323635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20185835">
            <a:off x="5761966" y="3136059"/>
            <a:ext cx="833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7923"/>
                </a:solidFill>
                <a:latin typeface="Century Gothic"/>
                <a:cs typeface="Century Gothic"/>
              </a:rPr>
              <a:t>?</a:t>
            </a:r>
            <a:endParaRPr lang="en-US" sz="4000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7" name="TextBox 6"/>
          <p:cNvSpPr txBox="1"/>
          <p:nvPr/>
        </p:nvSpPr>
        <p:spPr>
          <a:xfrm rot="2810714">
            <a:off x="8042811" y="3316511"/>
            <a:ext cx="833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7923"/>
                </a:solidFill>
                <a:latin typeface="Century Gothic"/>
                <a:cs typeface="Century Gothic"/>
              </a:rPr>
              <a:t>?</a:t>
            </a:r>
            <a:endParaRPr lang="en-US" sz="4000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104368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83524"/>
            <a:ext cx="8229600" cy="1143000"/>
          </a:xfrm>
        </p:spPr>
        <p:txBody>
          <a:bodyPr>
            <a:noAutofit/>
          </a:bodyPr>
          <a:lstStyle/>
          <a:p>
            <a:r>
              <a:rPr lang="en-US" sz="7000" dirty="0" smtClean="0">
                <a:solidFill>
                  <a:srgbClr val="FF7923"/>
                </a:solidFill>
              </a:rPr>
              <a:t>Ready?</a:t>
            </a:r>
            <a:endParaRPr lang="en-US" sz="7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7578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83524"/>
            <a:ext cx="8229600" cy="1143000"/>
          </a:xfrm>
        </p:spPr>
        <p:txBody>
          <a:bodyPr>
            <a:noAutofit/>
          </a:bodyPr>
          <a:lstStyle/>
          <a:p>
            <a:r>
              <a:rPr lang="en-US" sz="7000" dirty="0" smtClean="0">
                <a:solidFill>
                  <a:srgbClr val="FF7923"/>
                </a:solidFill>
              </a:rPr>
              <a:t>Kwame will circle around and call on you!</a:t>
            </a:r>
            <a:endParaRPr lang="en-US" sz="7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562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83524"/>
            <a:ext cx="8229600" cy="1143000"/>
          </a:xfrm>
        </p:spPr>
        <p:txBody>
          <a:bodyPr>
            <a:noAutofit/>
          </a:bodyPr>
          <a:lstStyle/>
          <a:p>
            <a:r>
              <a:rPr lang="en-US" sz="7000" dirty="0" smtClean="0">
                <a:solidFill>
                  <a:srgbClr val="FF7923"/>
                </a:solidFill>
              </a:rPr>
              <a:t>GO!</a:t>
            </a:r>
            <a:endParaRPr lang="en-US" sz="7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1047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0"/>
            <a:ext cx="82171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1546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250" y="1340524"/>
            <a:ext cx="8853500" cy="1143000"/>
          </a:xfrm>
        </p:spPr>
        <p:txBody>
          <a:bodyPr>
            <a:noAutofit/>
          </a:bodyPr>
          <a:lstStyle/>
          <a:p>
            <a:r>
              <a:rPr lang="en-US" sz="7000" dirty="0" smtClean="0">
                <a:solidFill>
                  <a:srgbClr val="FF7923"/>
                </a:solidFill>
              </a:rPr>
              <a:t>Do This With Your Partner From Before!</a:t>
            </a:r>
            <a:endParaRPr lang="en-US" sz="7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57200" y="4621891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FF7923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r>
              <a:rPr lang="en-US" sz="4000" dirty="0" smtClean="0">
                <a:solidFill>
                  <a:srgbClr val="404040"/>
                </a:solidFill>
                <a:latin typeface="Helvetica Neue Light"/>
                <a:cs typeface="Helvetica Neue Light"/>
              </a:rPr>
              <a:t>Decide who is going to be the robot first and who’s going to be the programmer and then switch!</a:t>
            </a:r>
            <a:endParaRPr lang="en-US" sz="4000" dirty="0">
              <a:solidFill>
                <a:srgbClr val="404040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1445808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83524"/>
            <a:ext cx="8229600" cy="1143000"/>
          </a:xfrm>
        </p:spPr>
        <p:txBody>
          <a:bodyPr>
            <a:noAutofit/>
          </a:bodyPr>
          <a:lstStyle/>
          <a:p>
            <a:r>
              <a:rPr lang="en-US" sz="7000" dirty="0" smtClean="0">
                <a:solidFill>
                  <a:srgbClr val="FF7923"/>
                </a:solidFill>
              </a:rPr>
              <a:t>Now Let’s Try To Do It With The </a:t>
            </a:r>
            <a:endParaRPr lang="en-US" sz="7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96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Move the Robot to the Yellow Halo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466" y="1777177"/>
            <a:ext cx="6888038" cy="562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771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466" y="1777177"/>
            <a:ext cx="6888038" cy="5627362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5969345" y="5114793"/>
            <a:ext cx="1232355" cy="1304866"/>
          </a:xfrm>
          <a:prstGeom prst="ellipse">
            <a:avLst/>
          </a:prstGeom>
          <a:noFill/>
          <a:ln w="76200" cmpd="sng">
            <a:solidFill>
              <a:srgbClr val="FF792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69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Challenege</a:t>
            </a:r>
            <a:r>
              <a:rPr lang="en-US" dirty="0" smtClean="0"/>
              <a:t> 1, put your robot on top </a:t>
            </a:r>
            <a:r>
              <a:rPr lang="en-US" dirty="0" err="1" smtClean="0"/>
              <a:t>fo</a:t>
            </a:r>
            <a:r>
              <a:rPr lang="en-US" dirty="0" smtClean="0"/>
              <a:t> the blue circle.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466" y="1777177"/>
            <a:ext cx="6888038" cy="5627362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3131903" y="4952674"/>
            <a:ext cx="681421" cy="721515"/>
          </a:xfrm>
          <a:prstGeom prst="ellipse">
            <a:avLst/>
          </a:prstGeom>
          <a:noFill/>
          <a:ln w="76200" cmpd="sng">
            <a:solidFill>
              <a:srgbClr val="FF792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388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Challenge 1:</a:t>
            </a:r>
            <a:br>
              <a:rPr lang="en-US" dirty="0" smtClean="0"/>
            </a:br>
            <a:r>
              <a:rPr lang="en-US" sz="3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cs typeface="Helvetica Neue Light"/>
              </a:rPr>
              <a:t>Move your robot so it touches the blue circle.</a:t>
            </a:r>
            <a:endParaRPr lang="en-US" sz="3300" dirty="0">
              <a:solidFill>
                <a:schemeClr val="tx1">
                  <a:lumMod val="75000"/>
                  <a:lumOff val="25000"/>
                </a:schemeClr>
              </a:solidFill>
              <a:latin typeface="Helvetica Neue Light"/>
              <a:cs typeface="Helvetica Neue Ligh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466" y="1777177"/>
            <a:ext cx="6888038" cy="5627362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3131903" y="4952674"/>
            <a:ext cx="681421" cy="721515"/>
          </a:xfrm>
          <a:prstGeom prst="ellipse">
            <a:avLst/>
          </a:prstGeom>
          <a:noFill/>
          <a:ln w="76200" cmpd="sng">
            <a:solidFill>
              <a:srgbClr val="FF792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756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8561" y="3621648"/>
            <a:ext cx="4045439" cy="323635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20185835">
            <a:off x="5761966" y="3136059"/>
            <a:ext cx="833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7923"/>
                </a:solidFill>
                <a:latin typeface="Century Gothic"/>
                <a:cs typeface="Century Gothic"/>
              </a:rPr>
              <a:t>?</a:t>
            </a:r>
            <a:endParaRPr lang="en-US" sz="4000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7" name="TextBox 6"/>
          <p:cNvSpPr txBox="1"/>
          <p:nvPr/>
        </p:nvSpPr>
        <p:spPr>
          <a:xfrm rot="2810714">
            <a:off x="8042811" y="3316511"/>
            <a:ext cx="833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7923"/>
                </a:solidFill>
                <a:latin typeface="Century Gothic"/>
                <a:cs typeface="Century Gothic"/>
              </a:rPr>
              <a:t>?</a:t>
            </a:r>
            <a:endParaRPr lang="en-US" sz="4000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10" name="Rounded Rectangular Callout 9"/>
          <p:cNvSpPr/>
          <p:nvPr/>
        </p:nvSpPr>
        <p:spPr>
          <a:xfrm>
            <a:off x="621535" y="334685"/>
            <a:ext cx="7661098" cy="2490163"/>
          </a:xfrm>
          <a:prstGeom prst="wedgeRoundRectCallout">
            <a:avLst>
              <a:gd name="adj1" fmla="val 32088"/>
              <a:gd name="adj2" fmla="val 80946"/>
              <a:gd name="adj3" fmla="val 16667"/>
            </a:avLst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62885" y="991282"/>
            <a:ext cx="70534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  <a:latin typeface="Courier New"/>
                <a:cs typeface="Courier New"/>
              </a:rPr>
              <a:t>Traceback</a:t>
            </a:r>
            <a:r>
              <a:rPr lang="en-US" b="1" dirty="0">
                <a:solidFill>
                  <a:srgbClr val="FF0000"/>
                </a:solidFill>
                <a:latin typeface="Courier New"/>
                <a:cs typeface="Courier New"/>
              </a:rPr>
              <a:t> (most recent call last):</a:t>
            </a:r>
          </a:p>
          <a:p>
            <a:r>
              <a:rPr lang="en-US" b="1" dirty="0">
                <a:solidFill>
                  <a:srgbClr val="FF0000"/>
                </a:solidFill>
                <a:latin typeface="Courier New"/>
                <a:cs typeface="Courier New"/>
              </a:rPr>
              <a:t>  File "/Users/</a:t>
            </a:r>
            <a:r>
              <a:rPr lang="en-US" b="1" dirty="0" err="1">
                <a:solidFill>
                  <a:srgbClr val="FF0000"/>
                </a:solidFill>
                <a:latin typeface="Courier New"/>
                <a:cs typeface="Courier New"/>
              </a:rPr>
              <a:t>jon</a:t>
            </a:r>
            <a:r>
              <a:rPr lang="en-US" b="1" dirty="0">
                <a:solidFill>
                  <a:srgbClr val="FF0000"/>
                </a:solidFill>
                <a:latin typeface="Courier New"/>
                <a:cs typeface="Courier New"/>
              </a:rPr>
              <a:t>/</a:t>
            </a:r>
            <a:r>
              <a:rPr lang="en-US" b="1" dirty="0" err="1">
                <a:solidFill>
                  <a:srgbClr val="FF0000"/>
                </a:solidFill>
                <a:latin typeface="Courier New"/>
                <a:cs typeface="Courier New"/>
              </a:rPr>
              <a:t>test.py</a:t>
            </a:r>
            <a:r>
              <a:rPr lang="en-US" b="1" dirty="0">
                <a:solidFill>
                  <a:srgbClr val="FF0000"/>
                </a:solidFill>
                <a:latin typeface="Courier New"/>
                <a:cs typeface="Courier New"/>
              </a:rPr>
              <a:t>", line 3, in &lt;module&gt;</a:t>
            </a:r>
          </a:p>
          <a:p>
            <a:r>
              <a:rPr lang="en-US" b="1" dirty="0" err="1">
                <a:solidFill>
                  <a:srgbClr val="FF0000"/>
                </a:solidFill>
                <a:latin typeface="Courier New"/>
                <a:cs typeface="Courier New"/>
              </a:rPr>
              <a:t>NameError</a:t>
            </a:r>
            <a:r>
              <a:rPr lang="en-US" b="1" dirty="0">
                <a:solidFill>
                  <a:srgbClr val="FF0000"/>
                </a:solidFill>
                <a:latin typeface="Courier New"/>
                <a:cs typeface="Courier New"/>
              </a:rPr>
              <a:t>: name 'Forward' is not defined</a:t>
            </a:r>
          </a:p>
        </p:txBody>
      </p:sp>
    </p:spTree>
    <p:extLst>
      <p:ext uri="{BB962C8B-B14F-4D97-AF65-F5344CB8AC3E}">
        <p14:creationId xmlns:p14="http://schemas.microsoft.com/office/powerpoint/2010/main" val="1414208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57200" y="54040"/>
            <a:ext cx="8379410" cy="5924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7923"/>
                </a:solidFill>
                <a:latin typeface="Century Gothic"/>
                <a:cs typeface="Century Gothic"/>
              </a:rPr>
              <a:t>Challenge 1:</a:t>
            </a:r>
            <a:br>
              <a:rPr lang="en-US" sz="4000" b="1" dirty="0">
                <a:solidFill>
                  <a:srgbClr val="FF7923"/>
                </a:solidFill>
                <a:latin typeface="Century Gothic"/>
                <a:cs typeface="Century Gothic"/>
              </a:rPr>
            </a:br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cs typeface="Helvetica Neue Light"/>
              </a:rPr>
              <a:t>Move your robot so it touches the blue circle.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cs typeface="Helvetica Neue Light"/>
              </a:rPr>
              <a:t/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cs typeface="Helvetica Neue Light"/>
              </a:rPr>
            </a:b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Helvetica Neue Light"/>
              <a:cs typeface="Helvetica Neue Light"/>
            </a:endParaRP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cs typeface="Helvetica Neue Light"/>
              </a:rPr>
              <a:t/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cs typeface="Helvetica Neue Light"/>
              </a:rPr>
            </a:b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cs typeface="Century Gothic"/>
              </a:rPr>
              <a:t>If you finish early, try some of the bonus challenges:</a:t>
            </a:r>
          </a:p>
          <a:p>
            <a:endParaRPr 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Helvetica Neue Light"/>
              <a:cs typeface="Helvetica Neue Light"/>
            </a:endParaRPr>
          </a:p>
          <a:p>
            <a:r>
              <a:rPr lang="en-US" sz="4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/>
                <a:cs typeface="Century Gothic"/>
              </a:rPr>
              <a:t>Bonus Challenge</a:t>
            </a:r>
          </a:p>
          <a:p>
            <a:r>
              <a:rPr lang="en-US" sz="2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cs typeface="Helvetica Neue Light"/>
              </a:rPr>
              <a:t>Drive the robot in a loop around the blue circle without touching the blue circle.</a:t>
            </a:r>
            <a:endParaRPr lang="en-US" sz="2500" dirty="0"/>
          </a:p>
          <a:p>
            <a:endParaRPr lang="en-US" sz="4000" b="1" dirty="0">
              <a:solidFill>
                <a:srgbClr val="FF7923"/>
              </a:solidFill>
              <a:latin typeface="Century Gothic"/>
              <a:cs typeface="Century Gothic"/>
            </a:endParaRPr>
          </a:p>
          <a:p>
            <a:r>
              <a:rPr lang="en-US" sz="4000" b="1" dirty="0" smtClean="0">
                <a:solidFill>
                  <a:srgbClr val="7F7F7F"/>
                </a:solidFill>
                <a:latin typeface="Century Gothic"/>
                <a:cs typeface="Century Gothic"/>
              </a:rPr>
              <a:t>Bonus Challenge</a:t>
            </a:r>
          </a:p>
          <a:p>
            <a:r>
              <a:rPr lang="en-US" sz="2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cs typeface="Helvetica Neue Light"/>
              </a:rPr>
              <a:t>“Kick” the blue ball so that it hits the orange block before it touches anything of </a:t>
            </a:r>
            <a:r>
              <a:rPr lang="en-US" sz="250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cs typeface="Helvetica Neue Light"/>
              </a:rPr>
              <a:t>the walls</a:t>
            </a:r>
            <a:endParaRPr lang="en-US" sz="2500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1364507"/>
            <a:ext cx="83794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8162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83524"/>
            <a:ext cx="8229600" cy="1143000"/>
          </a:xfrm>
        </p:spPr>
        <p:txBody>
          <a:bodyPr>
            <a:noAutofit/>
          </a:bodyPr>
          <a:lstStyle/>
          <a:p>
            <a:r>
              <a:rPr lang="en-US" sz="7000" dirty="0" smtClean="0">
                <a:solidFill>
                  <a:srgbClr val="FF7923"/>
                </a:solidFill>
              </a:rPr>
              <a:t>Bust n Move</a:t>
            </a:r>
            <a:endParaRPr lang="en-US" sz="7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946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83524"/>
            <a:ext cx="8229600" cy="1143000"/>
          </a:xfrm>
        </p:spPr>
        <p:txBody>
          <a:bodyPr>
            <a:noAutofit/>
          </a:bodyPr>
          <a:lstStyle/>
          <a:p>
            <a:r>
              <a:rPr lang="en-US" sz="7000" dirty="0" smtClean="0">
                <a:solidFill>
                  <a:srgbClr val="FF7923"/>
                </a:solidFill>
              </a:rPr>
              <a:t>Dancing: Loops</a:t>
            </a:r>
            <a:endParaRPr lang="en-US" sz="7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673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1663700"/>
            <a:ext cx="7239000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66588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83524"/>
            <a:ext cx="8229600" cy="1143000"/>
          </a:xfrm>
        </p:spPr>
        <p:txBody>
          <a:bodyPr>
            <a:noAutofit/>
          </a:bodyPr>
          <a:lstStyle/>
          <a:p>
            <a:r>
              <a:rPr lang="en-US" sz="7000" dirty="0" smtClean="0"/>
              <a:t>Boots Sin Cats Sin</a:t>
            </a:r>
            <a:endParaRPr lang="en-US" sz="7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766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-189162" y="2609636"/>
            <a:ext cx="9333162" cy="1143000"/>
          </a:xfrm>
        </p:spPr>
        <p:txBody>
          <a:bodyPr>
            <a:noAutofit/>
          </a:bodyPr>
          <a:lstStyle/>
          <a:p>
            <a:r>
              <a:rPr lang="en-US" sz="5000" dirty="0"/>
              <a:t>s</a:t>
            </a:r>
            <a:r>
              <a:rPr lang="en-US" sz="5000" dirty="0" smtClean="0"/>
              <a:t>peak(“Boots Sin Cats Sin”)</a:t>
            </a:r>
            <a:endParaRPr lang="en-US" sz="5000" dirty="0">
              <a:solidFill>
                <a:srgbClr val="FF79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046011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Expressing Yourself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b="10858"/>
          <a:stretch/>
        </p:blipFill>
        <p:spPr>
          <a:xfrm>
            <a:off x="1247039" y="1530877"/>
            <a:ext cx="6455858" cy="4727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1323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7131" y="2481213"/>
            <a:ext cx="6920154" cy="1143000"/>
          </a:xfrm>
        </p:spPr>
        <p:txBody>
          <a:bodyPr>
            <a:noAutofit/>
          </a:bodyPr>
          <a:lstStyle/>
          <a:p>
            <a:r>
              <a:rPr lang="en-US" sz="7000" dirty="0" smtClean="0"/>
              <a:t>Make Your Own </a:t>
            </a:r>
            <a:r>
              <a:rPr lang="en-US" sz="7000" dirty="0" err="1" smtClean="0"/>
              <a:t>Dity</a:t>
            </a:r>
            <a:endParaRPr lang="en-US" sz="7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1561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3489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1039" y="-1531620"/>
            <a:ext cx="10130962" cy="8389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05270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7131" y="2481213"/>
            <a:ext cx="6920154" cy="1143000"/>
          </a:xfrm>
        </p:spPr>
        <p:txBody>
          <a:bodyPr>
            <a:noAutofit/>
          </a:bodyPr>
          <a:lstStyle/>
          <a:p>
            <a:r>
              <a:rPr lang="en-US" sz="7000" dirty="0" smtClean="0"/>
              <a:t>Make Your Own </a:t>
            </a:r>
            <a:r>
              <a:rPr lang="en-US" sz="7000" dirty="0" err="1" smtClean="0"/>
              <a:t>Dity</a:t>
            </a:r>
            <a:endParaRPr lang="en-US" sz="7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959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483524"/>
            <a:ext cx="9144000" cy="1143000"/>
          </a:xfrm>
        </p:spPr>
        <p:txBody>
          <a:bodyPr>
            <a:noAutofit/>
          </a:bodyPr>
          <a:lstStyle/>
          <a:p>
            <a:r>
              <a:rPr lang="en-US" sz="7000" dirty="0" smtClean="0"/>
              <a:t>A.K.A</a:t>
            </a:r>
            <a:endParaRPr lang="en-US" sz="7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593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-189162" y="1164069"/>
            <a:ext cx="9333162" cy="1143000"/>
          </a:xfrm>
        </p:spPr>
        <p:txBody>
          <a:bodyPr>
            <a:noAutofit/>
          </a:bodyPr>
          <a:lstStyle/>
          <a:p>
            <a:r>
              <a:rPr lang="en-US" sz="5000" dirty="0"/>
              <a:t>s</a:t>
            </a:r>
            <a:r>
              <a:rPr lang="en-US" sz="5000" dirty="0" smtClean="0"/>
              <a:t>peak(“Boots Sin Cats Sin”)</a:t>
            </a:r>
            <a:endParaRPr lang="en-US" sz="5000" dirty="0">
              <a:solidFill>
                <a:srgbClr val="FF7923"/>
              </a:solidFill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-189162" y="2307069"/>
            <a:ext cx="933316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FF7923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r>
              <a:rPr lang="en-US" sz="5000" smtClean="0"/>
              <a:t>speak(“Boots Sin Cats Sin”)</a:t>
            </a:r>
            <a:endParaRPr lang="en-US" sz="5000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-189162" y="3472395"/>
            <a:ext cx="933316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FF7923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r>
              <a:rPr lang="en-US" sz="5000" smtClean="0"/>
              <a:t>speak(“Boots Sin Cats Sin”)</a:t>
            </a:r>
            <a:endParaRPr lang="en-US" sz="5000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-189162" y="4615395"/>
            <a:ext cx="933316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FF7923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r>
              <a:rPr lang="en-US" sz="5000" smtClean="0"/>
              <a:t>speak(“Boots Sin Cats Sin”)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4265717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83524"/>
            <a:ext cx="8229600" cy="1143000"/>
          </a:xfrm>
        </p:spPr>
        <p:txBody>
          <a:bodyPr>
            <a:noAutofit/>
          </a:bodyPr>
          <a:lstStyle/>
          <a:p>
            <a:r>
              <a:rPr lang="en-US" sz="7000" dirty="0" smtClean="0"/>
              <a:t>What’s Weird About this?</a:t>
            </a:r>
            <a:endParaRPr lang="en-US" sz="7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0215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83524"/>
            <a:ext cx="8229600" cy="1143000"/>
          </a:xfrm>
        </p:spPr>
        <p:txBody>
          <a:bodyPr>
            <a:noAutofit/>
          </a:bodyPr>
          <a:lstStyle/>
          <a:p>
            <a:r>
              <a:rPr lang="en-US" sz="7000" dirty="0" smtClean="0"/>
              <a:t>What should we do instead?</a:t>
            </a:r>
            <a:endParaRPr lang="en-US" sz="7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3702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154" y="1042107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en-US" sz="5000" dirty="0" smtClean="0"/>
              <a:t>for x in range(4):</a:t>
            </a:r>
            <a:br>
              <a:rPr lang="en-US" sz="5000" dirty="0" smtClean="0"/>
            </a:br>
            <a:r>
              <a:rPr lang="en-US" sz="5000" dirty="0" smtClean="0"/>
              <a:t>	</a:t>
            </a:r>
            <a:endParaRPr lang="en-US" sz="5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867775" y="1421989"/>
            <a:ext cx="933316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FF7923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r>
              <a:rPr lang="en-US" sz="5000" dirty="0" smtClean="0"/>
              <a:t>speak(“Boots Sin Cats Sin”)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27689143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154" y="1042107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en-US" sz="5000" dirty="0" smtClean="0"/>
              <a:t>for x in range(4):</a:t>
            </a:r>
            <a:br>
              <a:rPr lang="en-US" sz="5000" dirty="0" smtClean="0"/>
            </a:br>
            <a:r>
              <a:rPr lang="en-US" sz="5000" dirty="0" smtClean="0"/>
              <a:t>	</a:t>
            </a:r>
            <a:endParaRPr lang="en-US" sz="5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295651" y="2288681"/>
            <a:ext cx="933316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FF7923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algn="l"/>
            <a:r>
              <a:rPr lang="en-US" sz="5000" dirty="0" smtClean="0"/>
              <a:t>speak(“Yeah Yeah”)</a:t>
            </a:r>
            <a:endParaRPr lang="en-US" sz="50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95651" y="1574389"/>
            <a:ext cx="933316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FF7923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algn="l"/>
            <a:r>
              <a:rPr lang="en-US" sz="5000" dirty="0" smtClean="0"/>
              <a:t>speak(“Boots Sin Cats Sin”)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1030355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154" y="1042107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en-US" sz="5000" dirty="0" smtClean="0"/>
              <a:t>for x in range(4):</a:t>
            </a:r>
            <a:br>
              <a:rPr lang="en-US" sz="5000" dirty="0" smtClean="0"/>
            </a:br>
            <a:r>
              <a:rPr lang="en-US" sz="5000" dirty="0" smtClean="0"/>
              <a:t>	</a:t>
            </a:r>
            <a:endParaRPr lang="en-US" sz="5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065947" y="2288681"/>
            <a:ext cx="933316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FF7923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algn="l"/>
            <a:r>
              <a:rPr lang="en-US" sz="4000" dirty="0" smtClean="0"/>
              <a:t>speak(“Yeah Yeah”)</a:t>
            </a:r>
            <a:endParaRPr lang="en-US" sz="40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065947" y="1574389"/>
            <a:ext cx="933316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FF7923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algn="l"/>
            <a:r>
              <a:rPr lang="en-US" sz="4000" dirty="0" smtClean="0"/>
              <a:t>speak(“Boots Sin Cats Sin”)</a:t>
            </a:r>
            <a:endParaRPr lang="en-US" sz="4000" dirty="0"/>
          </a:p>
        </p:txBody>
      </p:sp>
      <p:sp>
        <p:nvSpPr>
          <p:cNvPr id="3" name="Rectangle 2"/>
          <p:cNvSpPr/>
          <p:nvPr/>
        </p:nvSpPr>
        <p:spPr>
          <a:xfrm>
            <a:off x="403155" y="1704141"/>
            <a:ext cx="8229600" cy="2026496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0840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7131" y="2481213"/>
            <a:ext cx="6920154" cy="1143000"/>
          </a:xfrm>
        </p:spPr>
        <p:txBody>
          <a:bodyPr>
            <a:noAutofit/>
          </a:bodyPr>
          <a:lstStyle/>
          <a:p>
            <a:r>
              <a:rPr lang="en-US" sz="7000" dirty="0" smtClean="0"/>
              <a:t>Looping</a:t>
            </a:r>
            <a:endParaRPr lang="en-US" sz="7000" dirty="0">
              <a:solidFill>
                <a:srgbClr val="FF79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432763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154" y="1042107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en-US" sz="5000" dirty="0" smtClean="0"/>
              <a:t>for x in range(4):</a:t>
            </a:r>
            <a:br>
              <a:rPr lang="en-US" sz="5000" dirty="0" smtClean="0"/>
            </a:br>
            <a:r>
              <a:rPr lang="en-US" sz="5000" dirty="0" smtClean="0"/>
              <a:t>	</a:t>
            </a:r>
            <a:endParaRPr lang="en-US" sz="5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065947" y="2288681"/>
            <a:ext cx="933316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FF7923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algn="l"/>
            <a:r>
              <a:rPr lang="en-US" sz="4000" dirty="0" smtClean="0"/>
              <a:t>speak(“Yeah Yeah”)</a:t>
            </a:r>
            <a:endParaRPr lang="en-US" sz="40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065947" y="1574389"/>
            <a:ext cx="933316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FF7923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algn="l"/>
            <a:r>
              <a:rPr lang="en-US" sz="4000" dirty="0" smtClean="0"/>
              <a:t>speak(“Boots Sin Cats Sin”)</a:t>
            </a:r>
            <a:endParaRPr lang="en-US" sz="4000" dirty="0"/>
          </a:p>
        </p:txBody>
      </p:sp>
      <p:sp>
        <p:nvSpPr>
          <p:cNvPr id="3" name="Rectangle 2"/>
          <p:cNvSpPr/>
          <p:nvPr/>
        </p:nvSpPr>
        <p:spPr>
          <a:xfrm>
            <a:off x="403155" y="1704141"/>
            <a:ext cx="8229600" cy="2026496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03155" y="5345725"/>
            <a:ext cx="933316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FF7923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algn="l"/>
            <a:r>
              <a:rPr lang="en-US" sz="4000" dirty="0" err="1" smtClean="0"/>
              <a:t>tinyurl.com</a:t>
            </a:r>
            <a:r>
              <a:rPr lang="en-US" sz="4000" dirty="0" smtClean="0"/>
              <a:t>/</a:t>
            </a:r>
            <a:r>
              <a:rPr lang="en-US" sz="4000" dirty="0" err="1" smtClean="0"/>
              <a:t>allstarref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371873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7131" y="2481213"/>
            <a:ext cx="6920154" cy="1143000"/>
          </a:xfrm>
        </p:spPr>
        <p:txBody>
          <a:bodyPr>
            <a:noAutofit/>
          </a:bodyPr>
          <a:lstStyle/>
          <a:p>
            <a:r>
              <a:rPr lang="en-US" sz="7000" dirty="0" smtClean="0"/>
              <a:t>Make Your Own </a:t>
            </a:r>
            <a:r>
              <a:rPr lang="en-US" sz="7000" dirty="0" err="1" smtClean="0"/>
              <a:t>Dity</a:t>
            </a:r>
            <a:r>
              <a:rPr lang="en-US" sz="7000" dirty="0" smtClean="0"/>
              <a:t> With A Loop</a:t>
            </a:r>
            <a:endParaRPr lang="en-US" sz="7000" dirty="0">
              <a:solidFill>
                <a:srgbClr val="FF79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155420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4575904" cy="6863856"/>
            <a:chOff x="4575904" y="-5856"/>
            <a:chExt cx="4575904" cy="6863856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5904" y="-5856"/>
              <a:ext cx="4575904" cy="6863856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/>
            <a:srcRect t="45396" b="42270"/>
            <a:stretch/>
          </p:blipFill>
          <p:spPr>
            <a:xfrm>
              <a:off x="4575904" y="3115936"/>
              <a:ext cx="4562446" cy="8465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61294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8561" y="3621648"/>
            <a:ext cx="4045439" cy="323635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20185835">
            <a:off x="5761966" y="3136059"/>
            <a:ext cx="833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7923"/>
                </a:solidFill>
                <a:latin typeface="Century Gothic"/>
                <a:cs typeface="Century Gothic"/>
              </a:rPr>
              <a:t>?</a:t>
            </a:r>
            <a:endParaRPr lang="en-US" sz="4000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7" name="TextBox 6"/>
          <p:cNvSpPr txBox="1"/>
          <p:nvPr/>
        </p:nvSpPr>
        <p:spPr>
          <a:xfrm rot="2810714">
            <a:off x="8042811" y="3316511"/>
            <a:ext cx="8337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7923"/>
                </a:solidFill>
                <a:latin typeface="Century Gothic"/>
                <a:cs typeface="Century Gothic"/>
              </a:rPr>
              <a:t>?</a:t>
            </a:r>
            <a:endParaRPr lang="en-US" sz="4000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  <p:sp>
        <p:nvSpPr>
          <p:cNvPr id="10" name="Rounded Rectangular Callout 9"/>
          <p:cNvSpPr/>
          <p:nvPr/>
        </p:nvSpPr>
        <p:spPr>
          <a:xfrm>
            <a:off x="621535" y="334685"/>
            <a:ext cx="7661098" cy="2490163"/>
          </a:xfrm>
          <a:prstGeom prst="wedgeRoundRectCallout">
            <a:avLst>
              <a:gd name="adj1" fmla="val 32088"/>
              <a:gd name="adj2" fmla="val 80946"/>
              <a:gd name="adj3" fmla="val 16667"/>
            </a:avLst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-140962" y="875837"/>
            <a:ext cx="9144000" cy="1143000"/>
          </a:xfrm>
        </p:spPr>
        <p:txBody>
          <a:bodyPr>
            <a:noAutofit/>
          </a:bodyPr>
          <a:lstStyle/>
          <a:p>
            <a:r>
              <a:rPr lang="en-US" sz="4000" dirty="0" err="1" smtClean="0"/>
              <a:t>Yo</a:t>
            </a:r>
            <a:r>
              <a:rPr lang="en-US" sz="4000" dirty="0" smtClean="0"/>
              <a:t> dude, I don’t know what “Forward” means</a:t>
            </a:r>
            <a:endParaRPr lang="en-US" sz="4000" dirty="0">
              <a:solidFill>
                <a:srgbClr val="FF79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0075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3489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1039" y="-1531620"/>
            <a:ext cx="10130962" cy="8389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55960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7131" y="2481213"/>
            <a:ext cx="6920154" cy="1143000"/>
          </a:xfrm>
        </p:spPr>
        <p:txBody>
          <a:bodyPr>
            <a:noAutofit/>
          </a:bodyPr>
          <a:lstStyle/>
          <a:p>
            <a:r>
              <a:rPr lang="en-US" sz="7000" dirty="0" smtClean="0"/>
              <a:t>Make Your Own </a:t>
            </a:r>
            <a:r>
              <a:rPr lang="en-US" sz="7000" dirty="0" err="1" smtClean="0"/>
              <a:t>Dity</a:t>
            </a:r>
            <a:r>
              <a:rPr lang="en-US" sz="7000" dirty="0" smtClean="0"/>
              <a:t> With A Loop</a:t>
            </a:r>
            <a:endParaRPr lang="en-US" sz="7000" dirty="0">
              <a:solidFill>
                <a:srgbClr val="FF79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732355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320" y="2483524"/>
            <a:ext cx="8691360" cy="1143000"/>
          </a:xfrm>
        </p:spPr>
        <p:txBody>
          <a:bodyPr>
            <a:noAutofit/>
          </a:bodyPr>
          <a:lstStyle/>
          <a:p>
            <a:r>
              <a:rPr lang="en-US" sz="6000" dirty="0" err="1" smtClean="0">
                <a:solidFill>
                  <a:srgbClr val="FF7923"/>
                </a:solidFill>
              </a:rPr>
              <a:t>Pu</a:t>
            </a:r>
            <a:r>
              <a:rPr lang="en-US" sz="6000" dirty="0" smtClean="0">
                <a:solidFill>
                  <a:srgbClr val="FF7923"/>
                </a:solidFill>
              </a:rPr>
              <a:t> </a:t>
            </a:r>
            <a:r>
              <a:rPr lang="en-US" sz="6000" dirty="0" err="1" smtClean="0">
                <a:solidFill>
                  <a:srgbClr val="FF7923"/>
                </a:solidFill>
              </a:rPr>
              <a:t>Pu</a:t>
            </a:r>
            <a:r>
              <a:rPr lang="en-US" sz="6000" dirty="0" smtClean="0">
                <a:solidFill>
                  <a:srgbClr val="FF7923"/>
                </a:solidFill>
              </a:rPr>
              <a:t> Cat </a:t>
            </a:r>
            <a:r>
              <a:rPr lang="en-US" sz="6000" dirty="0" err="1" smtClean="0">
                <a:solidFill>
                  <a:srgbClr val="FF7923"/>
                </a:solidFill>
              </a:rPr>
              <a:t>Pu</a:t>
            </a:r>
            <a:r>
              <a:rPr lang="en-US" sz="6000" dirty="0" smtClean="0">
                <a:solidFill>
                  <a:srgbClr val="FF7923"/>
                </a:solidFill>
              </a:rPr>
              <a:t> </a:t>
            </a:r>
            <a:r>
              <a:rPr lang="en-US" sz="6000" dirty="0" err="1" smtClean="0">
                <a:solidFill>
                  <a:srgbClr val="FF7923"/>
                </a:solidFill>
              </a:rPr>
              <a:t>Pu</a:t>
            </a:r>
            <a:r>
              <a:rPr lang="en-US" sz="6000" dirty="0" smtClean="0">
                <a:solidFill>
                  <a:srgbClr val="FF7923"/>
                </a:solidFill>
              </a:rPr>
              <a:t> </a:t>
            </a:r>
            <a:r>
              <a:rPr lang="en-US" sz="6000" dirty="0" err="1" smtClean="0">
                <a:solidFill>
                  <a:srgbClr val="FF7923"/>
                </a:solidFill>
              </a:rPr>
              <a:t>Pu</a:t>
            </a:r>
            <a:r>
              <a:rPr lang="en-US" sz="6000" dirty="0" smtClean="0">
                <a:solidFill>
                  <a:srgbClr val="FF7923"/>
                </a:solidFill>
              </a:rPr>
              <a:t> Cat</a:t>
            </a:r>
            <a:endParaRPr lang="en-US" sz="6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661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609636"/>
            <a:ext cx="9333162" cy="1143000"/>
          </a:xfrm>
        </p:spPr>
        <p:txBody>
          <a:bodyPr>
            <a:noAutofit/>
          </a:bodyPr>
          <a:lstStyle/>
          <a:p>
            <a:r>
              <a:rPr lang="en-US" sz="4500" dirty="0"/>
              <a:t>s</a:t>
            </a:r>
            <a:r>
              <a:rPr lang="en-US" sz="4500" dirty="0" smtClean="0"/>
              <a:t>peak(“</a:t>
            </a:r>
            <a:r>
              <a:rPr lang="en-US" sz="4500" dirty="0" err="1"/>
              <a:t>Pu</a:t>
            </a:r>
            <a:r>
              <a:rPr lang="en-US" sz="4500" dirty="0"/>
              <a:t> </a:t>
            </a:r>
            <a:r>
              <a:rPr lang="en-US" sz="4500" dirty="0" err="1"/>
              <a:t>Pu</a:t>
            </a:r>
            <a:r>
              <a:rPr lang="en-US" sz="4500" dirty="0"/>
              <a:t> Cat </a:t>
            </a:r>
            <a:r>
              <a:rPr lang="en-US" sz="4500" dirty="0" err="1"/>
              <a:t>Pu</a:t>
            </a:r>
            <a:r>
              <a:rPr lang="en-US" sz="4500" dirty="0"/>
              <a:t> </a:t>
            </a:r>
            <a:r>
              <a:rPr lang="en-US" sz="4500" dirty="0" err="1"/>
              <a:t>Pu</a:t>
            </a:r>
            <a:r>
              <a:rPr lang="en-US" sz="4500" dirty="0"/>
              <a:t> </a:t>
            </a:r>
            <a:r>
              <a:rPr lang="en-US" sz="4500" dirty="0" err="1"/>
              <a:t>Pu</a:t>
            </a:r>
            <a:r>
              <a:rPr lang="en-US" sz="4500" dirty="0"/>
              <a:t> Cat</a:t>
            </a:r>
            <a:r>
              <a:rPr lang="en-US" sz="4500" dirty="0" smtClean="0"/>
              <a:t>”)</a:t>
            </a:r>
            <a:endParaRPr lang="en-US" sz="4500" dirty="0">
              <a:solidFill>
                <a:srgbClr val="FF79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170363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609636"/>
            <a:ext cx="9333162" cy="1143000"/>
          </a:xfrm>
        </p:spPr>
        <p:txBody>
          <a:bodyPr>
            <a:noAutofit/>
          </a:bodyPr>
          <a:lstStyle/>
          <a:p>
            <a:r>
              <a:rPr lang="en-US" sz="4500" dirty="0" smtClean="0"/>
              <a:t>What if I wanted to switch from looping “boots sin cats” =&gt; looping “</a:t>
            </a:r>
            <a:r>
              <a:rPr lang="en-US" sz="4500" dirty="0" err="1" smtClean="0"/>
              <a:t>pu</a:t>
            </a:r>
            <a:r>
              <a:rPr lang="en-US" sz="4500" dirty="0" smtClean="0"/>
              <a:t> </a:t>
            </a:r>
            <a:r>
              <a:rPr lang="en-US" sz="4500" dirty="0" err="1" smtClean="0"/>
              <a:t>pu</a:t>
            </a:r>
            <a:r>
              <a:rPr lang="en-US" sz="4500" dirty="0" smtClean="0"/>
              <a:t> cat”?</a:t>
            </a:r>
            <a:endParaRPr lang="en-US" sz="4500" dirty="0">
              <a:solidFill>
                <a:srgbClr val="FF79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042435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17763" y="177469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en-US" sz="3000" dirty="0" smtClean="0"/>
              <a:t>for x in range(4):</a:t>
            </a:r>
            <a:br>
              <a:rPr lang="en-US" sz="3000" dirty="0" smtClean="0"/>
            </a:br>
            <a:r>
              <a:rPr lang="en-US" sz="3000" dirty="0" smtClean="0"/>
              <a:t>	</a:t>
            </a:r>
            <a:endParaRPr lang="en-US" sz="3000" dirty="0">
              <a:solidFill>
                <a:srgbClr val="FF7923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77566" y="188019"/>
            <a:ext cx="18466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0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110260" y="748969"/>
            <a:ext cx="933316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FF7923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algn="l"/>
            <a:r>
              <a:rPr lang="en-US" sz="3000" dirty="0" smtClean="0"/>
              <a:t>speak(“Yeah Yeah”)</a:t>
            </a:r>
            <a:endParaRPr lang="en-US" sz="3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5651" y="281043"/>
            <a:ext cx="933316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FF7923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algn="l"/>
            <a:r>
              <a:rPr lang="en-US" sz="3000" dirty="0" smtClean="0"/>
              <a:t>speak(“Boots Sin Cats Sin”)</a:t>
            </a:r>
            <a:endParaRPr lang="en-US" sz="3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17763" y="214020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FF7923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algn="l"/>
            <a:r>
              <a:rPr lang="en-US" sz="3000" dirty="0" smtClean="0"/>
              <a:t>for x in range(4):</a:t>
            </a:r>
            <a:br>
              <a:rPr lang="en-US" sz="3000" dirty="0" smtClean="0"/>
            </a:br>
            <a:r>
              <a:rPr lang="en-US" sz="3000" dirty="0" smtClean="0"/>
              <a:t>	</a:t>
            </a:r>
            <a:endParaRPr lang="en-US" sz="3000" dirty="0"/>
          </a:p>
        </p:txBody>
      </p:sp>
      <p:sp>
        <p:nvSpPr>
          <p:cNvPr id="9" name="TextBox 8"/>
          <p:cNvSpPr txBox="1"/>
          <p:nvPr/>
        </p:nvSpPr>
        <p:spPr>
          <a:xfrm>
            <a:off x="5592175" y="2150756"/>
            <a:ext cx="18466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000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110260" y="2415798"/>
            <a:ext cx="933316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FF7923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algn="l"/>
            <a:r>
              <a:rPr lang="en-US" sz="3000" dirty="0" smtClean="0"/>
              <a:t>speak(“</a:t>
            </a:r>
            <a:r>
              <a:rPr lang="en-US" sz="3000" dirty="0" err="1" smtClean="0"/>
              <a:t>Pu</a:t>
            </a:r>
            <a:r>
              <a:rPr lang="en-US" sz="3000" dirty="0" smtClean="0"/>
              <a:t> </a:t>
            </a:r>
            <a:r>
              <a:rPr lang="en-US" sz="3000" dirty="0" err="1" smtClean="0"/>
              <a:t>pu</a:t>
            </a:r>
            <a:r>
              <a:rPr lang="en-US" sz="3000" dirty="0" smtClean="0"/>
              <a:t> cat </a:t>
            </a:r>
            <a:r>
              <a:rPr lang="en-US" sz="3000" dirty="0" err="1" smtClean="0"/>
              <a:t>pu</a:t>
            </a:r>
            <a:r>
              <a:rPr lang="en-US" sz="3000" dirty="0" smtClean="0"/>
              <a:t>…”)</a:t>
            </a:r>
            <a:endParaRPr lang="en-US" sz="3000" dirty="0"/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217763" y="3740977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FF7923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algn="l"/>
            <a:r>
              <a:rPr lang="en-US" sz="3000" smtClean="0"/>
              <a:t>for x in range(4):</a:t>
            </a:r>
            <a:br>
              <a:rPr lang="en-US" sz="3000" smtClean="0"/>
            </a:br>
            <a:r>
              <a:rPr lang="en-US" sz="3000" smtClean="0"/>
              <a:t>	</a:t>
            </a:r>
            <a:endParaRPr lang="en-US" sz="3000" dirty="0"/>
          </a:p>
        </p:txBody>
      </p:sp>
      <p:sp>
        <p:nvSpPr>
          <p:cNvPr id="17" name="TextBox 16"/>
          <p:cNvSpPr txBox="1"/>
          <p:nvPr/>
        </p:nvSpPr>
        <p:spPr>
          <a:xfrm>
            <a:off x="5777566" y="3751527"/>
            <a:ext cx="18466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000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1110260" y="4312477"/>
            <a:ext cx="933316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FF7923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algn="l"/>
            <a:r>
              <a:rPr lang="en-US" sz="3000" dirty="0" smtClean="0"/>
              <a:t>speak(“Yeah Yeah”)</a:t>
            </a:r>
            <a:endParaRPr lang="en-US" sz="3000" dirty="0"/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295651" y="3844551"/>
            <a:ext cx="933316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FF7923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algn="l"/>
            <a:r>
              <a:rPr lang="en-US" sz="3000" dirty="0" smtClean="0"/>
              <a:t>speak(“Boots Sin Cats Sin”)</a:t>
            </a:r>
            <a:endParaRPr lang="en-US" sz="3000" dirty="0"/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7763" y="570371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FF7923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algn="l"/>
            <a:r>
              <a:rPr lang="en-US" sz="3000" dirty="0" smtClean="0"/>
              <a:t>for x in range(4):</a:t>
            </a:r>
            <a:br>
              <a:rPr lang="en-US" sz="3000" dirty="0" smtClean="0"/>
            </a:br>
            <a:r>
              <a:rPr lang="en-US" sz="3000" dirty="0" smtClean="0"/>
              <a:t>	</a:t>
            </a:r>
            <a:endParaRPr lang="en-US" sz="3000" dirty="0"/>
          </a:p>
        </p:txBody>
      </p:sp>
      <p:sp>
        <p:nvSpPr>
          <p:cNvPr id="21" name="TextBox 20"/>
          <p:cNvSpPr txBox="1"/>
          <p:nvPr/>
        </p:nvSpPr>
        <p:spPr>
          <a:xfrm>
            <a:off x="5592175" y="5714264"/>
            <a:ext cx="18466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000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1110260" y="5979306"/>
            <a:ext cx="933316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FF7923"/>
                </a:solidFill>
                <a:latin typeface="Century Gothic"/>
                <a:ea typeface="+mj-ea"/>
                <a:cs typeface="Century Gothic"/>
              </a:defRPr>
            </a:lvl1pPr>
          </a:lstStyle>
          <a:p>
            <a:pPr algn="l"/>
            <a:r>
              <a:rPr lang="en-US" sz="3000" dirty="0" smtClean="0"/>
              <a:t>speak(“</a:t>
            </a:r>
            <a:r>
              <a:rPr lang="en-US" sz="3000" dirty="0" err="1" smtClean="0"/>
              <a:t>Pu</a:t>
            </a:r>
            <a:r>
              <a:rPr lang="en-US" sz="3000" dirty="0" smtClean="0"/>
              <a:t> </a:t>
            </a:r>
            <a:r>
              <a:rPr lang="en-US" sz="3000" dirty="0" err="1" smtClean="0"/>
              <a:t>pu</a:t>
            </a:r>
            <a:r>
              <a:rPr lang="en-US" sz="3000" dirty="0" smtClean="0"/>
              <a:t> cat </a:t>
            </a:r>
            <a:r>
              <a:rPr lang="en-US" sz="3000" dirty="0" err="1" smtClean="0"/>
              <a:t>pu</a:t>
            </a:r>
            <a:r>
              <a:rPr lang="en-US" sz="3000" dirty="0" smtClean="0"/>
              <a:t>…”)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05464342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4575904" cy="6863856"/>
            <a:chOff x="4575904" y="-5856"/>
            <a:chExt cx="4575904" cy="6863856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5904" y="-5856"/>
              <a:ext cx="4575904" cy="6863856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/>
            <a:srcRect t="45396" b="42270"/>
            <a:stretch/>
          </p:blipFill>
          <p:spPr>
            <a:xfrm>
              <a:off x="4575904" y="3115936"/>
              <a:ext cx="4562446" cy="8465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6129428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7131" y="2481213"/>
            <a:ext cx="6920154" cy="1143000"/>
          </a:xfrm>
        </p:spPr>
        <p:txBody>
          <a:bodyPr>
            <a:noAutofit/>
          </a:bodyPr>
          <a:lstStyle/>
          <a:p>
            <a:r>
              <a:rPr lang="en-US" sz="7000" dirty="0" smtClean="0"/>
              <a:t>Make your own </a:t>
            </a:r>
            <a:r>
              <a:rPr lang="en-US" sz="7000" dirty="0" err="1" smtClean="0"/>
              <a:t>dities</a:t>
            </a:r>
            <a:r>
              <a:rPr lang="en-US" sz="7000" dirty="0" smtClean="0"/>
              <a:t> with  functions!</a:t>
            </a:r>
            <a:endParaRPr lang="en-US" sz="7000" dirty="0">
              <a:solidFill>
                <a:srgbClr val="FF79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154280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83524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err="1"/>
              <a:t>t</a:t>
            </a:r>
            <a:r>
              <a:rPr lang="en-US" sz="4000" dirty="0" err="1" smtClean="0">
                <a:solidFill>
                  <a:srgbClr val="FF7923"/>
                </a:solidFill>
              </a:rPr>
              <a:t>inyurl.com</a:t>
            </a:r>
            <a:r>
              <a:rPr lang="en-US" sz="4000" dirty="0" smtClean="0">
                <a:solidFill>
                  <a:srgbClr val="FF7923"/>
                </a:solidFill>
              </a:rPr>
              <a:t>/</a:t>
            </a:r>
            <a:r>
              <a:rPr lang="en-US" sz="4000" dirty="0" err="1" smtClean="0">
                <a:solidFill>
                  <a:srgbClr val="FF7923"/>
                </a:solidFill>
              </a:rPr>
              <a:t>allstarref</a:t>
            </a:r>
            <a:endParaRPr lang="en-US" sz="4000" dirty="0">
              <a:solidFill>
                <a:srgbClr val="FF7923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173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139" y="121590"/>
            <a:ext cx="2205567" cy="22055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9651" y="563088"/>
            <a:ext cx="2794000" cy="2933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1910" y="1813778"/>
            <a:ext cx="2794000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973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84923" y="0"/>
            <a:ext cx="12192000" cy="6858000"/>
          </a:xfrm>
          <a:prstGeom prst="rect">
            <a:avLst/>
          </a:prstGeom>
        </p:spPr>
      </p:pic>
      <p:sp>
        <p:nvSpPr>
          <p:cNvPr id="5" name="Oval Callout 4"/>
          <p:cNvSpPr/>
          <p:nvPr/>
        </p:nvSpPr>
        <p:spPr>
          <a:xfrm>
            <a:off x="-664307" y="224693"/>
            <a:ext cx="5060462" cy="5128846"/>
          </a:xfrm>
          <a:prstGeom prst="wedgeEllipseCallout">
            <a:avLst>
              <a:gd name="adj1" fmla="val 58967"/>
              <a:gd name="adj2" fmla="val 30751"/>
            </a:avLst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 smtClean="0">
                <a:solidFill>
                  <a:srgbClr val="FF7923"/>
                </a:solidFill>
                <a:latin typeface="Century Gothic"/>
                <a:cs typeface="Century Gothic"/>
              </a:rPr>
              <a:t>FORWARD!</a:t>
            </a:r>
            <a:endParaRPr lang="en-US" sz="5000" b="1" dirty="0">
              <a:solidFill>
                <a:srgbClr val="FF7923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3104500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4575904" cy="6863856"/>
            <a:chOff x="4575904" y="-5856"/>
            <a:chExt cx="4575904" cy="6863856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5904" y="-5856"/>
              <a:ext cx="4575904" cy="6863856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/>
            <a:srcRect t="45396" b="42270"/>
            <a:stretch/>
          </p:blipFill>
          <p:spPr>
            <a:xfrm>
              <a:off x="4575904" y="3115936"/>
              <a:ext cx="4562446" cy="8465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9980386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77566" y="10526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139" y="121590"/>
            <a:ext cx="2205567" cy="22055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9651" y="563088"/>
            <a:ext cx="2794000" cy="2933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1910" y="1813778"/>
            <a:ext cx="2794000" cy="2794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009" y="3496788"/>
            <a:ext cx="4495287" cy="337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1870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7131" y="2481213"/>
            <a:ext cx="6920154" cy="1143000"/>
          </a:xfrm>
        </p:spPr>
        <p:txBody>
          <a:bodyPr>
            <a:noAutofit/>
          </a:bodyPr>
          <a:lstStyle/>
          <a:p>
            <a:r>
              <a:rPr lang="en-US" sz="7000" dirty="0" smtClean="0"/>
              <a:t>Workflow</a:t>
            </a:r>
            <a:endParaRPr lang="en-US" sz="7000" dirty="0">
              <a:solidFill>
                <a:srgbClr val="FF79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88222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7131" y="2481213"/>
            <a:ext cx="6920154" cy="1143000"/>
          </a:xfrm>
        </p:spPr>
        <p:txBody>
          <a:bodyPr>
            <a:noAutofit/>
          </a:bodyPr>
          <a:lstStyle/>
          <a:p>
            <a:r>
              <a:rPr lang="en-US" sz="7000" dirty="0" smtClean="0"/>
              <a:t>Drawing Your Team Name</a:t>
            </a:r>
            <a:endParaRPr lang="en-US" sz="7000" dirty="0">
              <a:solidFill>
                <a:srgbClr val="FF79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3390135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4575904" cy="6863856"/>
            <a:chOff x="4575904" y="-5856"/>
            <a:chExt cx="4575904" cy="6863856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5904" y="-5856"/>
              <a:ext cx="4575904" cy="6863856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/>
            <a:srcRect t="45396" b="42270"/>
            <a:stretch/>
          </p:blipFill>
          <p:spPr>
            <a:xfrm>
              <a:off x="4575904" y="3115936"/>
              <a:ext cx="4562446" cy="8465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99803866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7131" y="2481213"/>
            <a:ext cx="6920154" cy="1143000"/>
          </a:xfrm>
        </p:spPr>
        <p:txBody>
          <a:bodyPr>
            <a:noAutofit/>
          </a:bodyPr>
          <a:lstStyle/>
          <a:p>
            <a:r>
              <a:rPr lang="en-US" sz="7000" dirty="0" smtClean="0"/>
              <a:t>Draw Whatever You Want!</a:t>
            </a:r>
            <a:endParaRPr lang="en-US" sz="7000" dirty="0">
              <a:solidFill>
                <a:srgbClr val="FF79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9247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6628</TotalTime>
  <Words>631</Words>
  <Application>Microsoft Macintosh PowerPoint</Application>
  <PresentationFormat>On-screen Show (4:3)</PresentationFormat>
  <Paragraphs>116</Paragraphs>
  <Slides>95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95</vt:i4>
      </vt:variant>
    </vt:vector>
  </HeadingPairs>
  <TitlesOfParts>
    <vt:vector size="96" baseType="lpstr">
      <vt:lpstr>Office Theme</vt:lpstr>
      <vt:lpstr>It’s All About Giving Commands</vt:lpstr>
      <vt:lpstr>PowerPoint Presentation</vt:lpstr>
      <vt:lpstr>Like A King</vt:lpstr>
      <vt:lpstr>PowerPoint Presentation</vt:lpstr>
      <vt:lpstr>PowerPoint Presentation</vt:lpstr>
      <vt:lpstr>PowerPoint Presentation</vt:lpstr>
      <vt:lpstr>A.K.A</vt:lpstr>
      <vt:lpstr>Yo dude, I don’t know what “Forward” means</vt:lpstr>
      <vt:lpstr>PowerPoint Presentation</vt:lpstr>
      <vt:lpstr>PowerPoint Presentation</vt:lpstr>
      <vt:lpstr>PowerPoint Presentation</vt:lpstr>
      <vt:lpstr>Let’s Try Again</vt:lpstr>
      <vt:lpstr>PowerPoint Presentation</vt:lpstr>
      <vt:lpstr>PowerPoint Presentation</vt:lpstr>
      <vt:lpstr>PowerPoint Presentation</vt:lpstr>
      <vt:lpstr>PowerPoint Presentation</vt:lpstr>
      <vt:lpstr>Let’s Try Again</vt:lpstr>
      <vt:lpstr>PowerPoint Presentation</vt:lpstr>
      <vt:lpstr>PowerPoint Presentation</vt:lpstr>
      <vt:lpstr>PowerPoint Presentation</vt:lpstr>
      <vt:lpstr>Yo dude, I don’t know what “Forward” means</vt:lpstr>
      <vt:lpstr>PowerPoint Presentation</vt:lpstr>
      <vt:lpstr>Let’s Try Again</vt:lpstr>
      <vt:lpstr>PowerPoint Presentation</vt:lpstr>
      <vt:lpstr>PowerPoint Presentation</vt:lpstr>
      <vt:lpstr>PowerPoint Presentation</vt:lpstr>
      <vt:lpstr>PowerPoint Presentation</vt:lpstr>
      <vt:lpstr>Let’s Try Again</vt:lpstr>
      <vt:lpstr>PowerPoint Presentation</vt:lpstr>
      <vt:lpstr>PowerPoint Presentation</vt:lpstr>
      <vt:lpstr>PowerPoint Presentation</vt:lpstr>
      <vt:lpstr>PowerPoint Presentation</vt:lpstr>
      <vt:lpstr>Don’t Be Like This</vt:lpstr>
      <vt:lpstr>PowerPoint Presentation</vt:lpstr>
      <vt:lpstr>PowerPoint Presentation</vt:lpstr>
      <vt:lpstr>PowerPoint Presentation</vt:lpstr>
      <vt:lpstr>PowerPoint Presentation</vt:lpstr>
      <vt:lpstr>Help Me Get My PS4</vt:lpstr>
      <vt:lpstr>Twitch Plays Pokemon</vt:lpstr>
      <vt:lpstr>PowerPoint Presentation</vt:lpstr>
      <vt:lpstr>BLINDFOLDED</vt:lpstr>
      <vt:lpstr>This is my instruction manual</vt:lpstr>
      <vt:lpstr>Real Programmers Read &amp; Google How To Do Things</vt:lpstr>
      <vt:lpstr>PowerPoint Presentation</vt:lpstr>
      <vt:lpstr>PowerPoint Presentation</vt:lpstr>
      <vt:lpstr>PowerPoint Presentation</vt:lpstr>
      <vt:lpstr>You Will Need New Commands To Guide Me</vt:lpstr>
      <vt:lpstr>So a minute to checkout the sheet with your partner.</vt:lpstr>
      <vt:lpstr>PowerPoint Presentation</vt:lpstr>
      <vt:lpstr>Ready?</vt:lpstr>
      <vt:lpstr>Kwame will circle around and call on you!</vt:lpstr>
      <vt:lpstr>GO!</vt:lpstr>
      <vt:lpstr>PowerPoint Presentation</vt:lpstr>
      <vt:lpstr>Do This With Your Partner From Before!</vt:lpstr>
      <vt:lpstr>Now Let’s Try To Do It With The </vt:lpstr>
      <vt:lpstr>Move the Robot to the Yellow Halo</vt:lpstr>
      <vt:lpstr>Demo!</vt:lpstr>
      <vt:lpstr>Challenege 1, put your robot on top fo the blue circle.</vt:lpstr>
      <vt:lpstr>Challenge 1: Move your robot so it touches the blue circle.</vt:lpstr>
      <vt:lpstr>PowerPoint Presentation</vt:lpstr>
      <vt:lpstr>Bust n Move</vt:lpstr>
      <vt:lpstr>Dancing: Loops</vt:lpstr>
      <vt:lpstr>PowerPoint Presentation</vt:lpstr>
      <vt:lpstr>Boots Sin Cats Sin</vt:lpstr>
      <vt:lpstr>speak(“Boots Sin Cats Sin”)</vt:lpstr>
      <vt:lpstr>Expressing Yourself</vt:lpstr>
      <vt:lpstr>Make Your Own Dity</vt:lpstr>
      <vt:lpstr>PowerPoint Presentation</vt:lpstr>
      <vt:lpstr>Make Your Own Dity</vt:lpstr>
      <vt:lpstr>speak(“Boots Sin Cats Sin”)</vt:lpstr>
      <vt:lpstr>What’s Weird About this?</vt:lpstr>
      <vt:lpstr>What should we do instead?</vt:lpstr>
      <vt:lpstr>for x in range(4):  </vt:lpstr>
      <vt:lpstr>for x in range(4):  </vt:lpstr>
      <vt:lpstr>for x in range(4):  </vt:lpstr>
      <vt:lpstr>Looping</vt:lpstr>
      <vt:lpstr>for x in range(4):  </vt:lpstr>
      <vt:lpstr>Make Your Own Dity With A Loop</vt:lpstr>
      <vt:lpstr>PowerPoint Presentation</vt:lpstr>
      <vt:lpstr>PowerPoint Presentation</vt:lpstr>
      <vt:lpstr>Make Your Own Dity With A Loop</vt:lpstr>
      <vt:lpstr>Pu Pu Cat Pu Pu Pu Cat</vt:lpstr>
      <vt:lpstr>speak(“Pu Pu Cat Pu Pu Pu Cat”)</vt:lpstr>
      <vt:lpstr>What if I wanted to switch from looping “boots sin cats” =&gt; looping “pu pu cat”?</vt:lpstr>
      <vt:lpstr>for x in range(4):  </vt:lpstr>
      <vt:lpstr>PowerPoint Presentation</vt:lpstr>
      <vt:lpstr>Make your own dities with  functions!</vt:lpstr>
      <vt:lpstr>tinyurl.com/allstarref</vt:lpstr>
      <vt:lpstr>PowerPoint Presentation</vt:lpstr>
      <vt:lpstr>PowerPoint Presentation</vt:lpstr>
      <vt:lpstr>PowerPoint Presentation</vt:lpstr>
      <vt:lpstr>Workflow</vt:lpstr>
      <vt:lpstr>Drawing Your Team Name</vt:lpstr>
      <vt:lpstr>PowerPoint Presentation</vt:lpstr>
      <vt:lpstr>Draw Whatever You Want!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Pharoh</dc:title>
  <dc:creator>Jonathan</dc:creator>
  <cp:lastModifiedBy>Jonathan</cp:lastModifiedBy>
  <cp:revision>356</cp:revision>
  <dcterms:created xsi:type="dcterms:W3CDTF">2014-03-03T20:11:39Z</dcterms:created>
  <dcterms:modified xsi:type="dcterms:W3CDTF">2015-06-01T14:01:37Z</dcterms:modified>
</cp:coreProperties>
</file>

<file path=docProps/thumbnail.jpeg>
</file>